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408" r:id="rId2"/>
    <p:sldId id="409" r:id="rId3"/>
    <p:sldId id="410" r:id="rId4"/>
    <p:sldId id="411" r:id="rId5"/>
    <p:sldId id="257" r:id="rId6"/>
    <p:sldId id="404" r:id="rId7"/>
    <p:sldId id="405" r:id="rId8"/>
    <p:sldId id="406" r:id="rId9"/>
    <p:sldId id="261" r:id="rId10"/>
    <p:sldId id="267" r:id="rId11"/>
    <p:sldId id="407" r:id="rId12"/>
    <p:sldId id="41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P. Russo" initials="JPR" lastIdx="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0" autoAdjust="0"/>
    <p:restoredTop sz="94660"/>
  </p:normalViewPr>
  <p:slideViewPr>
    <p:cSldViewPr snapToGrid="0">
      <p:cViewPr varScale="1">
        <p:scale>
          <a:sx n="109" d="100"/>
          <a:sy n="109" d="100"/>
        </p:scale>
        <p:origin x="208"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62D05E-BA54-E546-882C-A27769033D73}" type="datetimeFigureOut">
              <a:rPr lang="en-US" smtClean="0"/>
              <a:t>7/13/20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D23B89-2908-B84C-83CD-297095007C68}" type="slidenum">
              <a:rPr lang="en-US" smtClean="0"/>
              <a:t>‹#›</a:t>
            </a:fld>
            <a:endParaRPr lang="en-US"/>
          </a:p>
        </p:txBody>
      </p:sp>
    </p:spTree>
    <p:extLst>
      <p:ext uri="{BB962C8B-B14F-4D97-AF65-F5344CB8AC3E}">
        <p14:creationId xmlns:p14="http://schemas.microsoft.com/office/powerpoint/2010/main" val="1137587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C0C660-68C3-46AA-979D-42E2A1094A46}" type="slidenum">
              <a:rPr lang="en-US" smtClean="0"/>
              <a:t>1</a:t>
            </a:fld>
            <a:endParaRPr lang="en-US"/>
          </a:p>
        </p:txBody>
      </p:sp>
    </p:spTree>
    <p:extLst>
      <p:ext uri="{BB962C8B-B14F-4D97-AF65-F5344CB8AC3E}">
        <p14:creationId xmlns:p14="http://schemas.microsoft.com/office/powerpoint/2010/main" val="389379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C0C660-68C3-46AA-979D-42E2A1094A46}" type="slidenum">
              <a:rPr lang="en-US" smtClean="0"/>
              <a:t>12</a:t>
            </a:fld>
            <a:endParaRPr lang="en-US"/>
          </a:p>
        </p:txBody>
      </p:sp>
    </p:spTree>
    <p:extLst>
      <p:ext uri="{BB962C8B-B14F-4D97-AF65-F5344CB8AC3E}">
        <p14:creationId xmlns:p14="http://schemas.microsoft.com/office/powerpoint/2010/main" val="991445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7/13/20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7/13/20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cja.org/covid-19-resources" TargetMode="External"/><Relationship Id="rId4" Type="http://schemas.openxmlformats.org/officeDocument/2006/relationships/hyperlink" Target="https://www.youtube.com/watch?v=lrph0uM09W4" TargetMode="External"/><Relationship Id="rId5" Type="http://schemas.openxmlformats.org/officeDocument/2006/relationships/hyperlink" Target="https://www.ncja.org/investing-byrne-jag" TargetMode="External"/><Relationship Id="rId6" Type="http://schemas.openxmlformats.org/officeDocument/2006/relationships/hyperlink" Target="https://www.ncja.org/agency-directory" TargetMode="External"/><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38890"/>
            <a:ext cx="8839200" cy="1569660"/>
          </a:xfrm>
        </p:spPr>
        <p:txBody>
          <a:bodyPr/>
          <a:lstStyle/>
          <a:p>
            <a:pPr algn="ctr"/>
            <a:r>
              <a:rPr lang="en-US" sz="3200" dirty="0"/>
              <a:t>Supervision Technology in the Age of Coronavirus: Monitoring for Today and in the Future</a:t>
            </a:r>
          </a:p>
        </p:txBody>
      </p:sp>
      <p:sp>
        <p:nvSpPr>
          <p:cNvPr id="3" name="Subtitle 2"/>
          <p:cNvSpPr>
            <a:spLocks noGrp="1"/>
          </p:cNvSpPr>
          <p:nvPr>
            <p:ph type="subTitle" idx="1"/>
          </p:nvPr>
        </p:nvSpPr>
        <p:spPr>
          <a:xfrm>
            <a:off x="2209800" y="2438400"/>
            <a:ext cx="7848600" cy="2259080"/>
          </a:xfrm>
        </p:spPr>
        <p:txBody>
          <a:bodyPr>
            <a:normAutofit lnSpcReduction="10000"/>
          </a:bodyPr>
          <a:lstStyle/>
          <a:p>
            <a:pPr algn="ctr"/>
            <a:r>
              <a:rPr lang="en-US" b="1" dirty="0"/>
              <a:t>July 8, 2020</a:t>
            </a:r>
            <a:br>
              <a:rPr lang="en-US" b="1" dirty="0"/>
            </a:br>
            <a:r>
              <a:rPr lang="en-US" b="1" dirty="0"/>
              <a:t>3:00-4:00 pm ET</a:t>
            </a:r>
          </a:p>
          <a:p>
            <a:endParaRPr lang="en-US" b="1" dirty="0"/>
          </a:p>
          <a:p>
            <a:endParaRPr lang="en-US" b="1" dirty="0"/>
          </a:p>
          <a:p>
            <a:pPr algn="ctr"/>
            <a:r>
              <a:rPr lang="en-US" sz="2400" b="1" i="1" dirty="0"/>
              <a:t>Thank you for joining the webinar</a:t>
            </a:r>
          </a:p>
          <a:p>
            <a:endParaRPr lang="en-US" b="1" dirty="0"/>
          </a:p>
        </p:txBody>
      </p:sp>
      <p:sp>
        <p:nvSpPr>
          <p:cNvPr id="4" name="TextBox 3">
            <a:extLst>
              <a:ext uri="{FF2B5EF4-FFF2-40B4-BE49-F238E27FC236}">
                <a16:creationId xmlns:a16="http://schemas.microsoft.com/office/drawing/2014/main" xmlns="" id="{AC56ECDC-1DF4-A845-81ED-A7682DCE08EE}"/>
              </a:ext>
            </a:extLst>
          </p:cNvPr>
          <p:cNvSpPr txBox="1"/>
          <p:nvPr/>
        </p:nvSpPr>
        <p:spPr>
          <a:xfrm>
            <a:off x="-1816100" y="260350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118977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B5ACA5-19EB-4AAD-885B-13DF36AE3703}"/>
              </a:ext>
            </a:extLst>
          </p:cNvPr>
          <p:cNvSpPr>
            <a:spLocks noGrp="1"/>
          </p:cNvSpPr>
          <p:nvPr>
            <p:ph type="title"/>
          </p:nvPr>
        </p:nvSpPr>
        <p:spPr>
          <a:xfrm>
            <a:off x="1325969" y="0"/>
            <a:ext cx="9906000" cy="1477961"/>
          </a:xfrm>
        </p:spPr>
        <p:txBody>
          <a:bodyPr>
            <a:normAutofit/>
          </a:bodyPr>
          <a:lstStyle/>
          <a:p>
            <a:pPr lvl="0">
              <a:lnSpc>
                <a:spcPct val="120000"/>
              </a:lnSpc>
              <a:spcBef>
                <a:spcPts val="1000"/>
              </a:spcBef>
            </a:pPr>
            <a:r>
              <a:rPr lang="en-US" sz="4000" dirty="0"/>
              <a:t>Sampling of vendors</a:t>
            </a:r>
          </a:p>
        </p:txBody>
      </p:sp>
      <p:sp>
        <p:nvSpPr>
          <p:cNvPr id="3" name="Content Placeholder 2">
            <a:extLst>
              <a:ext uri="{FF2B5EF4-FFF2-40B4-BE49-F238E27FC236}">
                <a16:creationId xmlns:a16="http://schemas.microsoft.com/office/drawing/2014/main" xmlns="" id="{8CB8C354-CAA8-492C-87CB-55E14EF0134D}"/>
              </a:ext>
            </a:extLst>
          </p:cNvPr>
          <p:cNvSpPr>
            <a:spLocks noGrp="1"/>
          </p:cNvSpPr>
          <p:nvPr>
            <p:ph sz="half" idx="2"/>
          </p:nvPr>
        </p:nvSpPr>
        <p:spPr>
          <a:xfrm>
            <a:off x="1141410" y="1954635"/>
            <a:ext cx="4878391" cy="4903365"/>
          </a:xfrm>
        </p:spPr>
        <p:txBody>
          <a:bodyPr anchor="ctr">
            <a:normAutofit fontScale="25000" lnSpcReduction="20000"/>
          </a:bodyPr>
          <a:lstStyle/>
          <a:p>
            <a:pPr marL="0" indent="0">
              <a:spcBef>
                <a:spcPts val="0"/>
              </a:spcBef>
              <a:buNone/>
            </a:pPr>
            <a:endParaRPr lang="en-US" sz="5000" dirty="0">
              <a:latin typeface="Arial" panose="020B0604020202020204" pitchFamily="34" charset="0"/>
              <a:cs typeface="Arial" panose="020B0604020202020204" pitchFamily="34" charset="0"/>
            </a:endParaRPr>
          </a:p>
          <a:p>
            <a:pPr marL="0" indent="0">
              <a:spcBef>
                <a:spcPts val="0"/>
              </a:spcBef>
              <a:buNone/>
            </a:pPr>
            <a:endParaRPr lang="en-US" sz="8000" dirty="0">
              <a:latin typeface="Arial" panose="020B0604020202020204" pitchFamily="34" charset="0"/>
              <a:cs typeface="Arial" panose="020B0604020202020204" pitchFamily="34" charset="0"/>
            </a:endParaRPr>
          </a:p>
          <a:p>
            <a:pPr marL="0" indent="0">
              <a:spcBef>
                <a:spcPts val="0"/>
              </a:spcBef>
              <a:buNone/>
            </a:pPr>
            <a:endParaRPr lang="en-US" sz="8000" dirty="0">
              <a:latin typeface="Arial" panose="020B0604020202020204" pitchFamily="34" charset="0"/>
              <a:cs typeface="Arial" panose="020B0604020202020204" pitchFamily="34" charset="0"/>
            </a:endParaRPr>
          </a:p>
          <a:p>
            <a:pPr marL="0" indent="0">
              <a:spcBef>
                <a:spcPts val="0"/>
              </a:spcBef>
              <a:spcAft>
                <a:spcPts val="600"/>
              </a:spcAft>
              <a:buNone/>
            </a:pPr>
            <a:r>
              <a:rPr lang="en-US" sz="9600" dirty="0">
                <a:latin typeface="Arial" panose="020B0604020202020204" pitchFamily="34" charset="0"/>
                <a:cs typeface="Arial" panose="020B0604020202020204" pitchFamily="34" charset="0"/>
              </a:rPr>
              <a:t>Acivilate - Pokket</a:t>
            </a:r>
          </a:p>
          <a:p>
            <a:pPr marL="0" indent="0">
              <a:spcBef>
                <a:spcPts val="0"/>
              </a:spcBef>
              <a:spcAft>
                <a:spcPts val="600"/>
              </a:spcAft>
              <a:buNone/>
            </a:pPr>
            <a:r>
              <a:rPr lang="en-US" sz="9600" dirty="0">
                <a:solidFill>
                  <a:prstClr val="white"/>
                </a:solidFill>
                <a:latin typeface="Arial" panose="020B0604020202020204" pitchFamily="34" charset="0"/>
                <a:cs typeface="Arial" panose="020B0604020202020204" pitchFamily="34" charset="0"/>
              </a:rPr>
              <a:t>BI - SmartLink</a:t>
            </a:r>
          </a:p>
          <a:p>
            <a:pPr marL="0" indent="0">
              <a:spcBef>
                <a:spcPts val="0"/>
              </a:spcBef>
              <a:spcAft>
                <a:spcPts val="600"/>
              </a:spcAft>
              <a:buNone/>
            </a:pPr>
            <a:r>
              <a:rPr lang="en-US" sz="9600" dirty="0">
                <a:solidFill>
                  <a:prstClr val="white"/>
                </a:solidFill>
                <a:latin typeface="Arial" panose="020B0604020202020204" pitchFamily="34" charset="0"/>
                <a:cs typeface="Arial" panose="020B0604020202020204" pitchFamily="34" charset="0"/>
              </a:rPr>
              <a:t>C-5 – Catalyst</a:t>
            </a:r>
          </a:p>
          <a:p>
            <a:pPr marL="0" indent="0">
              <a:spcBef>
                <a:spcPts val="0"/>
              </a:spcBef>
              <a:spcAft>
                <a:spcPts val="600"/>
              </a:spcAft>
              <a:buNone/>
            </a:pPr>
            <a:r>
              <a:rPr lang="en-US" sz="9600" dirty="0">
                <a:solidFill>
                  <a:prstClr val="white"/>
                </a:solidFill>
                <a:latin typeface="Arial" panose="020B0604020202020204" pitchFamily="34" charset="0"/>
                <a:cs typeface="Arial" panose="020B0604020202020204" pitchFamily="34" charset="0"/>
              </a:rPr>
              <a:t>Checkups</a:t>
            </a:r>
          </a:p>
          <a:p>
            <a:pPr marL="0" indent="0">
              <a:spcBef>
                <a:spcPts val="0"/>
              </a:spcBef>
              <a:spcAft>
                <a:spcPts val="600"/>
              </a:spcAft>
              <a:buNone/>
            </a:pPr>
            <a:r>
              <a:rPr lang="en-US" sz="9600" dirty="0">
                <a:latin typeface="Arial" panose="020B0604020202020204" pitchFamily="34" charset="0"/>
                <a:cs typeface="Arial" panose="020B0604020202020204" pitchFamily="34" charset="0"/>
              </a:rPr>
              <a:t>CRSA - SuperVision</a:t>
            </a:r>
          </a:p>
          <a:p>
            <a:pPr marL="0" indent="0">
              <a:spcBef>
                <a:spcPts val="0"/>
              </a:spcBef>
              <a:spcAft>
                <a:spcPts val="600"/>
              </a:spcAft>
              <a:buNone/>
            </a:pPr>
            <a:r>
              <a:rPr lang="en-US" sz="9600" dirty="0">
                <a:latin typeface="Arial" panose="020B0604020202020204" pitchFamily="34" charset="0"/>
                <a:cs typeface="Arial" panose="020B0604020202020204" pitchFamily="34" charset="0"/>
              </a:rPr>
              <a:t>Corrisoft - AIR</a:t>
            </a:r>
          </a:p>
          <a:p>
            <a:pPr marL="0" indent="0">
              <a:spcBef>
                <a:spcPts val="0"/>
              </a:spcBef>
              <a:spcAft>
                <a:spcPts val="600"/>
              </a:spcAft>
              <a:buNone/>
            </a:pPr>
            <a:r>
              <a:rPr lang="en-US" sz="9600" dirty="0">
                <a:latin typeface="Arial" panose="020B0604020202020204" pitchFamily="34" charset="0"/>
                <a:cs typeface="Arial" panose="020B0604020202020204" pitchFamily="34" charset="0"/>
              </a:rPr>
              <a:t>Ehawk - RePath</a:t>
            </a:r>
          </a:p>
          <a:p>
            <a:pPr marL="0" indent="0">
              <a:spcBef>
                <a:spcPts val="0"/>
              </a:spcBef>
              <a:spcAft>
                <a:spcPts val="600"/>
              </a:spcAft>
              <a:buNone/>
            </a:pPr>
            <a:r>
              <a:rPr lang="en-US" sz="9600" dirty="0">
                <a:latin typeface="Arial" panose="020B0604020202020204" pitchFamily="34" charset="0"/>
                <a:cs typeface="Arial" panose="020B0604020202020204" pitchFamily="34" charset="0"/>
              </a:rPr>
              <a:t>Offender Smartphone Monitoring</a:t>
            </a:r>
          </a:p>
          <a:p>
            <a:pPr marL="0" indent="0">
              <a:spcBef>
                <a:spcPts val="0"/>
              </a:spcBef>
              <a:spcAft>
                <a:spcPts val="600"/>
              </a:spcAft>
              <a:buNone/>
            </a:pPr>
            <a:r>
              <a:rPr lang="en-US" sz="9600" dirty="0">
                <a:solidFill>
                  <a:prstClr val="white"/>
                </a:solidFill>
                <a:latin typeface="Arial" panose="020B0604020202020204" pitchFamily="34" charset="0"/>
                <a:cs typeface="Arial" panose="020B0604020202020204" pitchFamily="34" charset="0"/>
              </a:rPr>
              <a:t>Qwicktouch – QT Mobile</a:t>
            </a:r>
            <a:endParaRPr lang="en-US" sz="9600" dirty="0">
              <a:latin typeface="Arial" panose="020B0604020202020204" pitchFamily="34" charset="0"/>
              <a:cs typeface="Arial" panose="020B0604020202020204" pitchFamily="34" charset="0"/>
            </a:endParaRPr>
          </a:p>
          <a:p>
            <a:pPr marL="0" indent="0">
              <a:spcBef>
                <a:spcPts val="0"/>
              </a:spcBef>
              <a:buNone/>
            </a:pPr>
            <a:endParaRPr lang="en-US" sz="8000" dirty="0">
              <a:latin typeface="Arial" panose="020B0604020202020204" pitchFamily="34" charset="0"/>
              <a:cs typeface="Arial" panose="020B0604020202020204" pitchFamily="34" charset="0"/>
            </a:endParaRPr>
          </a:p>
          <a:p>
            <a:pPr marL="0" indent="0">
              <a:spcBef>
                <a:spcPts val="0"/>
              </a:spcBef>
              <a:buNone/>
            </a:pPr>
            <a:endParaRPr lang="en-US" sz="8000" dirty="0">
              <a:latin typeface="Arial" panose="020B0604020202020204" pitchFamily="34" charset="0"/>
              <a:cs typeface="Arial" panose="020B0604020202020204" pitchFamily="34" charset="0"/>
            </a:endParaRPr>
          </a:p>
          <a:p>
            <a:pPr marL="0" indent="0">
              <a:spcBef>
                <a:spcPts val="0"/>
              </a:spcBef>
              <a:buNone/>
            </a:pPr>
            <a:endParaRPr lang="en-US" sz="8000" dirty="0">
              <a:latin typeface="Arial" panose="020B0604020202020204" pitchFamily="34" charset="0"/>
              <a:cs typeface="Arial" panose="020B0604020202020204" pitchFamily="34" charset="0"/>
            </a:endParaRPr>
          </a:p>
          <a:p>
            <a:pPr marL="0" indent="0">
              <a:spcBef>
                <a:spcPts val="0"/>
              </a:spcBef>
              <a:buNone/>
            </a:pPr>
            <a:endParaRPr lang="en-US" sz="8000" dirty="0">
              <a:latin typeface="Arial" panose="020B0604020202020204" pitchFamily="34" charset="0"/>
              <a:cs typeface="Arial" panose="020B0604020202020204" pitchFamily="34" charset="0"/>
            </a:endParaRPr>
          </a:p>
          <a:p>
            <a:endParaRPr lang="en-US" sz="1800" dirty="0"/>
          </a:p>
          <a:p>
            <a:endParaRPr lang="en-US" sz="1800" dirty="0"/>
          </a:p>
        </p:txBody>
      </p:sp>
      <p:sp>
        <p:nvSpPr>
          <p:cNvPr id="6" name="Content Placeholder 5">
            <a:extLst>
              <a:ext uri="{FF2B5EF4-FFF2-40B4-BE49-F238E27FC236}">
                <a16:creationId xmlns:a16="http://schemas.microsoft.com/office/drawing/2014/main" xmlns="" id="{AE2AF966-08CB-4969-9198-DCB8EB92513B}"/>
              </a:ext>
            </a:extLst>
          </p:cNvPr>
          <p:cNvSpPr>
            <a:spLocks noGrp="1"/>
          </p:cNvSpPr>
          <p:nvPr>
            <p:ph sz="quarter" idx="4"/>
          </p:nvPr>
        </p:nvSpPr>
        <p:spPr>
          <a:xfrm>
            <a:off x="6172200" y="2021747"/>
            <a:ext cx="4875210" cy="4530055"/>
          </a:xfrm>
        </p:spPr>
        <p:txBody>
          <a:bodyPr>
            <a:noAutofit/>
          </a:bodyPr>
          <a:lstStyle/>
          <a:p>
            <a:pPr marL="0" indent="0">
              <a:lnSpc>
                <a:spcPct val="100000"/>
              </a:lnSpc>
              <a:spcBef>
                <a:spcPts val="0"/>
              </a:spcBef>
              <a:spcAft>
                <a:spcPts val="600"/>
              </a:spcAft>
              <a:buNone/>
            </a:pPr>
            <a:r>
              <a:rPr lang="en-US" dirty="0">
                <a:solidFill>
                  <a:prstClr val="white"/>
                </a:solidFill>
                <a:latin typeface="Arial" panose="020B0604020202020204" pitchFamily="34" charset="0"/>
                <a:cs typeface="Arial" panose="020B0604020202020204" pitchFamily="34" charset="0"/>
              </a:rPr>
              <a:t>Reconnect</a:t>
            </a:r>
          </a:p>
          <a:p>
            <a:pPr marL="0" indent="0">
              <a:lnSpc>
                <a:spcPct val="100000"/>
              </a:lnSpc>
              <a:spcBef>
                <a:spcPts val="0"/>
              </a:spcBef>
              <a:spcAft>
                <a:spcPts val="600"/>
              </a:spcAft>
              <a:buNone/>
            </a:pPr>
            <a:r>
              <a:rPr lang="en-US" dirty="0">
                <a:solidFill>
                  <a:prstClr val="white"/>
                </a:solidFill>
                <a:latin typeface="Arial" panose="020B0604020202020204" pitchFamily="34" charset="0"/>
                <a:cs typeface="Arial" panose="020B0604020202020204" pitchFamily="34" charset="0"/>
              </a:rPr>
              <a:t>Securus - Enrollink</a:t>
            </a:r>
          </a:p>
          <a:p>
            <a:pPr marL="0" indent="0">
              <a:lnSpc>
                <a:spcPct val="100000"/>
              </a:lnSpc>
              <a:spcBef>
                <a:spcPts val="0"/>
              </a:spcBef>
              <a:spcAft>
                <a:spcPts val="600"/>
              </a:spcAft>
              <a:buNone/>
            </a:pPr>
            <a:r>
              <a:rPr lang="en-US" dirty="0">
                <a:latin typeface="Arial" panose="020B0604020202020204" pitchFamily="34" charset="0"/>
                <a:cs typeface="Arial" panose="020B0604020202020204" pitchFamily="34" charset="0"/>
              </a:rPr>
              <a:t>SCRAM - Touchpoint</a:t>
            </a:r>
          </a:p>
          <a:p>
            <a:pPr marL="0" indent="0">
              <a:lnSpc>
                <a:spcPct val="100000"/>
              </a:lnSpc>
              <a:spcBef>
                <a:spcPts val="0"/>
              </a:spcBef>
              <a:spcAft>
                <a:spcPts val="600"/>
              </a:spcAft>
              <a:buNone/>
            </a:pPr>
            <a:r>
              <a:rPr lang="en-US" dirty="0">
                <a:solidFill>
                  <a:prstClr val="white"/>
                </a:solidFill>
                <a:latin typeface="Arial" panose="020B0604020202020204" pitchFamily="34" charset="0"/>
                <a:cs typeface="Arial" panose="020B0604020202020204" pitchFamily="34" charset="0"/>
              </a:rPr>
              <a:t>ShadowTrack</a:t>
            </a:r>
          </a:p>
          <a:p>
            <a:pPr marL="0" indent="0">
              <a:lnSpc>
                <a:spcPct val="100000"/>
              </a:lnSpc>
              <a:spcBef>
                <a:spcPts val="0"/>
              </a:spcBef>
              <a:spcAft>
                <a:spcPts val="600"/>
              </a:spcAft>
              <a:buNone/>
            </a:pPr>
            <a:r>
              <a:rPr lang="en-US" dirty="0">
                <a:solidFill>
                  <a:prstClr val="white"/>
                </a:solidFill>
                <a:latin typeface="Arial" panose="020B0604020202020204" pitchFamily="34" charset="0"/>
                <a:cs typeface="Arial" panose="020B0604020202020204" pitchFamily="34" charset="0"/>
              </a:rPr>
              <a:t>SuperCom - PureTrack</a:t>
            </a:r>
          </a:p>
          <a:p>
            <a:pPr marL="0" indent="0">
              <a:lnSpc>
                <a:spcPct val="100000"/>
              </a:lnSpc>
              <a:spcBef>
                <a:spcPts val="0"/>
              </a:spcBef>
              <a:spcAft>
                <a:spcPts val="600"/>
              </a:spcAft>
              <a:buNone/>
            </a:pPr>
            <a:r>
              <a:rPr lang="en-US" dirty="0">
                <a:latin typeface="Arial" panose="020B0604020202020204" pitchFamily="34" charset="0"/>
                <a:cs typeface="Arial" panose="020B0604020202020204" pitchFamily="34" charset="0"/>
              </a:rPr>
              <a:t>Telmate - Guardian</a:t>
            </a:r>
          </a:p>
          <a:p>
            <a:pPr marL="0" indent="0">
              <a:lnSpc>
                <a:spcPct val="100000"/>
              </a:lnSpc>
              <a:spcBef>
                <a:spcPts val="0"/>
              </a:spcBef>
              <a:spcAft>
                <a:spcPts val="600"/>
              </a:spcAft>
              <a:buNone/>
            </a:pPr>
            <a:r>
              <a:rPr lang="en-US" dirty="0">
                <a:solidFill>
                  <a:prstClr val="white"/>
                </a:solidFill>
                <a:latin typeface="Arial" panose="020B0604020202020204" pitchFamily="34" charset="0"/>
                <a:cs typeface="Arial" panose="020B0604020202020204" pitchFamily="34" charset="0"/>
              </a:rPr>
              <a:t>Total Court Services – CourtFact</a:t>
            </a:r>
          </a:p>
          <a:p>
            <a:pPr marL="0" indent="0">
              <a:lnSpc>
                <a:spcPct val="100000"/>
              </a:lnSpc>
              <a:spcBef>
                <a:spcPts val="0"/>
              </a:spcBef>
              <a:spcAft>
                <a:spcPts val="600"/>
              </a:spcAft>
              <a:buNone/>
            </a:pPr>
            <a:r>
              <a:rPr lang="en-US" dirty="0">
                <a:solidFill>
                  <a:prstClr val="white"/>
                </a:solidFill>
                <a:latin typeface="Arial" panose="020B0604020202020204" pitchFamily="34" charset="0"/>
                <a:cs typeface="Arial" panose="020B0604020202020204" pitchFamily="34" charset="0"/>
              </a:rPr>
              <a:t>TrackGroup - InTouch</a:t>
            </a:r>
          </a:p>
          <a:p>
            <a:pPr marL="0" indent="0">
              <a:lnSpc>
                <a:spcPct val="100000"/>
              </a:lnSpc>
              <a:spcBef>
                <a:spcPts val="0"/>
              </a:spcBef>
              <a:spcAft>
                <a:spcPts val="600"/>
              </a:spcAft>
              <a:buNone/>
            </a:pPr>
            <a:r>
              <a:rPr lang="en-US" dirty="0">
                <a:latin typeface="Arial" panose="020B0604020202020204" pitchFamily="34" charset="0"/>
                <a:cs typeface="Arial" panose="020B0604020202020204" pitchFamily="34" charset="0"/>
              </a:rPr>
              <a:t>TrackTech -TrackPhone</a:t>
            </a:r>
          </a:p>
          <a:p>
            <a:pPr marL="0" indent="0">
              <a:lnSpc>
                <a:spcPct val="100000"/>
              </a:lnSpc>
              <a:spcBef>
                <a:spcPts val="0"/>
              </a:spcBef>
              <a:buNone/>
            </a:pPr>
            <a:endParaRPr lang="en-US" sz="2000" dirty="0">
              <a:solidFill>
                <a:prstClr val="white"/>
              </a:solidFill>
              <a:latin typeface="Arial" panose="020B0604020202020204" pitchFamily="34" charset="0"/>
              <a:cs typeface="Arial" panose="020B0604020202020204" pitchFamily="34" charset="0"/>
            </a:endParaRPr>
          </a:p>
          <a:p>
            <a:pPr marL="0" indent="0">
              <a:lnSpc>
                <a:spcPct val="100000"/>
              </a:lnSpc>
              <a:spcBef>
                <a:spcPts val="0"/>
              </a:spcBef>
              <a:buNone/>
            </a:pPr>
            <a:r>
              <a:rPr lang="en-US" sz="2000" dirty="0">
                <a:solidFill>
                  <a:prstClr val="white"/>
                </a:solidFill>
                <a:latin typeface="Arial" panose="020B0604020202020204" pitchFamily="34" charset="0"/>
                <a:cs typeface="Arial" panose="020B0604020202020204" pitchFamily="34" charset="0"/>
              </a:rPr>
              <a:t/>
            </a:r>
            <a:br>
              <a:rPr lang="en-US" sz="2000" dirty="0">
                <a:solidFill>
                  <a:prstClr val="white"/>
                </a:solidFill>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000500C0-E80A-4F32-B5AF-A92B2FA93BE0}"/>
              </a:ext>
            </a:extLst>
          </p:cNvPr>
          <p:cNvSpPr txBox="1"/>
          <p:nvPr/>
        </p:nvSpPr>
        <p:spPr>
          <a:xfrm>
            <a:off x="3607766" y="6367136"/>
            <a:ext cx="4385881" cy="369332"/>
          </a:xfrm>
          <a:prstGeom prst="rect">
            <a:avLst/>
          </a:prstGeom>
          <a:noFill/>
        </p:spPr>
        <p:txBody>
          <a:bodyPr wrap="none" rtlCol="0">
            <a:spAutoFit/>
          </a:bodyPr>
          <a:lstStyle/>
          <a:p>
            <a:r>
              <a:rPr lang="en-US" dirty="0"/>
              <a:t>* Not an endorsement; not an exhaustive list *</a:t>
            </a:r>
          </a:p>
        </p:txBody>
      </p:sp>
    </p:spTree>
    <p:extLst>
      <p:ext uri="{BB962C8B-B14F-4D97-AF65-F5344CB8AC3E}">
        <p14:creationId xmlns:p14="http://schemas.microsoft.com/office/powerpoint/2010/main" val="1384647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8D5F03B-BF2D-4324-8E3D-87ACDDC7A008}"/>
              </a:ext>
            </a:extLst>
          </p:cNvPr>
          <p:cNvSpPr>
            <a:spLocks noGrp="1"/>
          </p:cNvSpPr>
          <p:nvPr>
            <p:ph type="title"/>
          </p:nvPr>
        </p:nvSpPr>
        <p:spPr/>
        <p:txBody>
          <a:bodyPr/>
          <a:lstStyle/>
          <a:p>
            <a:r>
              <a:rPr lang="en-US" dirty="0"/>
              <a:t>APPA ISSUE PAPER</a:t>
            </a:r>
          </a:p>
        </p:txBody>
      </p:sp>
      <p:sp>
        <p:nvSpPr>
          <p:cNvPr id="8" name="Content Placeholder 7">
            <a:extLst>
              <a:ext uri="{FF2B5EF4-FFF2-40B4-BE49-F238E27FC236}">
                <a16:creationId xmlns:a16="http://schemas.microsoft.com/office/drawing/2014/main" xmlns="" id="{3DEB5A5D-69B5-49E1-91A3-D68DD4CA512C}"/>
              </a:ext>
            </a:extLst>
          </p:cNvPr>
          <p:cNvSpPr>
            <a:spLocks noGrp="1"/>
          </p:cNvSpPr>
          <p:nvPr>
            <p:ph idx="1"/>
          </p:nvPr>
        </p:nvSpPr>
        <p:spPr>
          <a:xfrm>
            <a:off x="998100" y="2014595"/>
            <a:ext cx="10192624" cy="3541714"/>
          </a:xfrm>
        </p:spPr>
        <p:txBody>
          <a:bodyPr>
            <a:normAutofit/>
          </a:bodyPr>
          <a:lstStyle/>
          <a:p>
            <a:pPr marL="0" indent="0">
              <a:buNone/>
            </a:pPr>
            <a:r>
              <a:rPr lang="en-US" dirty="0"/>
              <a:t>LEVERAGING THE POWER OF SMARTPHONE APPLICATIONS TO ENHANCE COMMUNITY SUPERVISION - April 7, 2020</a:t>
            </a:r>
          </a:p>
          <a:p>
            <a:pPr marL="0" indent="0">
              <a:buNone/>
            </a:pPr>
            <a:r>
              <a:rPr lang="en-US" dirty="0"/>
              <a:t>https://www.appa-net.org/eweb/docs/APPA/stances/ip-LPSAECS.pdf</a:t>
            </a:r>
          </a:p>
          <a:p>
            <a:endParaRPr lang="en-US" dirty="0"/>
          </a:p>
          <a:p>
            <a:endParaRPr lang="en-US" dirty="0"/>
          </a:p>
        </p:txBody>
      </p:sp>
    </p:spTree>
    <p:extLst>
      <p:ext uri="{BB962C8B-B14F-4D97-AF65-F5344CB8AC3E}">
        <p14:creationId xmlns:p14="http://schemas.microsoft.com/office/powerpoint/2010/main" val="3045999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33600" y="685800"/>
            <a:ext cx="7772400" cy="981076"/>
          </a:xfrm>
        </p:spPr>
        <p:txBody>
          <a:bodyPr>
            <a:normAutofit/>
          </a:bodyPr>
          <a:lstStyle/>
          <a:p>
            <a:pPr algn="ctr"/>
            <a:r>
              <a:rPr lang="en-US" sz="2800" dirty="0"/>
              <a:t>Thank You For Joining Us!</a:t>
            </a:r>
          </a:p>
        </p:txBody>
      </p:sp>
      <p:sp>
        <p:nvSpPr>
          <p:cNvPr id="6" name="Text Placeholder 5"/>
          <p:cNvSpPr>
            <a:spLocks noGrp="1"/>
          </p:cNvSpPr>
          <p:nvPr>
            <p:ph type="body" idx="1"/>
          </p:nvPr>
        </p:nvSpPr>
        <p:spPr>
          <a:xfrm>
            <a:off x="1828800" y="1828800"/>
            <a:ext cx="8382000" cy="4038600"/>
          </a:xfrm>
        </p:spPr>
        <p:txBody>
          <a:bodyPr>
            <a:normAutofit fontScale="25000" lnSpcReduction="20000"/>
          </a:bodyPr>
          <a:lstStyle/>
          <a:p>
            <a:pPr lvl="0" algn="ctr" eaLnBrk="0" fontAlgn="base" hangingPunct="0">
              <a:spcAft>
                <a:spcPct val="0"/>
              </a:spcAft>
              <a:buClr>
                <a:srgbClr val="D16349"/>
              </a:buClr>
              <a:buSzPct val="85000"/>
            </a:pPr>
            <a:endParaRPr lang="en-US" sz="8000" dirty="0">
              <a:solidFill>
                <a:prstClr val="black"/>
              </a:solidFill>
              <a:latin typeface="Calibri Light"/>
            </a:endParaRPr>
          </a:p>
          <a:p>
            <a:pPr lvl="0" algn="ctr" eaLnBrk="0" fontAlgn="base" hangingPunct="0">
              <a:spcAft>
                <a:spcPct val="0"/>
              </a:spcAft>
              <a:buClr>
                <a:srgbClr val="D16349"/>
              </a:buClr>
              <a:buSzPct val="85000"/>
            </a:pPr>
            <a:r>
              <a:rPr lang="en-US" sz="8000" dirty="0">
                <a:solidFill>
                  <a:prstClr val="black"/>
                </a:solidFill>
                <a:latin typeface="Calibri Light"/>
              </a:rPr>
              <a:t>To learn more about the CESF grant, eligibility and allowable uses please visit our COVID-19 resources page. </a:t>
            </a:r>
          </a:p>
          <a:p>
            <a:pPr lvl="0" algn="ctr" eaLnBrk="0" fontAlgn="base" hangingPunct="0">
              <a:spcAft>
                <a:spcPct val="0"/>
              </a:spcAft>
              <a:buClr>
                <a:srgbClr val="D16349"/>
              </a:buClr>
              <a:buSzPct val="85000"/>
            </a:pPr>
            <a:endParaRPr lang="en-US" sz="8000" dirty="0">
              <a:solidFill>
                <a:prstClr val="black"/>
              </a:solidFill>
              <a:latin typeface="Calibri Light"/>
            </a:endParaRPr>
          </a:p>
          <a:p>
            <a:pPr lvl="0" algn="ctr" eaLnBrk="0" fontAlgn="base" hangingPunct="0">
              <a:spcAft>
                <a:spcPct val="0"/>
              </a:spcAft>
              <a:buClr>
                <a:srgbClr val="D16349"/>
              </a:buClr>
              <a:buSzPct val="85000"/>
            </a:pPr>
            <a:r>
              <a:rPr lang="en-US" sz="8000" dirty="0">
                <a:solidFill>
                  <a:prstClr val="black"/>
                </a:solidFill>
                <a:latin typeface="Calibri Light"/>
              </a:rPr>
              <a:t>COVID-19 Resources: </a:t>
            </a:r>
            <a:r>
              <a:rPr lang="en-US" sz="8000" dirty="0">
                <a:hlinkClick r:id="rId3"/>
              </a:rPr>
              <a:t>https://www.ncja.org/covid-19-resources</a:t>
            </a:r>
            <a:r>
              <a:rPr lang="en-US" sz="8000" dirty="0">
                <a:solidFill>
                  <a:prstClr val="black"/>
                </a:solidFill>
                <a:latin typeface="Calibri Light"/>
              </a:rPr>
              <a:t/>
            </a:r>
            <a:br>
              <a:rPr lang="en-US" sz="8000" dirty="0">
                <a:solidFill>
                  <a:prstClr val="black"/>
                </a:solidFill>
                <a:latin typeface="Calibri Light"/>
              </a:rPr>
            </a:br>
            <a:r>
              <a:rPr lang="en-US" sz="8000" dirty="0">
                <a:solidFill>
                  <a:prstClr val="black"/>
                </a:solidFill>
                <a:latin typeface="Calibri Light"/>
              </a:rPr>
              <a:t>CESF Primer Webinar: </a:t>
            </a:r>
            <a:r>
              <a:rPr lang="en-US" sz="8000" dirty="0">
                <a:hlinkClick r:id="rId4"/>
              </a:rPr>
              <a:t>https://www.youtube.com/watch?v=lrph0uM09W4</a:t>
            </a:r>
            <a:endParaRPr lang="en-US" sz="8000" dirty="0">
              <a:solidFill>
                <a:prstClr val="black"/>
              </a:solidFill>
              <a:latin typeface="Calibri Light"/>
            </a:endParaRPr>
          </a:p>
          <a:p>
            <a:pPr lvl="0" algn="ctr" eaLnBrk="0" fontAlgn="base" hangingPunct="0">
              <a:spcAft>
                <a:spcPct val="0"/>
              </a:spcAft>
              <a:buClr>
                <a:srgbClr val="D16349"/>
              </a:buClr>
              <a:buSzPct val="85000"/>
            </a:pPr>
            <a:endParaRPr lang="en-US" sz="8000" dirty="0">
              <a:solidFill>
                <a:prstClr val="black"/>
              </a:solidFill>
            </a:endParaRPr>
          </a:p>
          <a:p>
            <a:pPr lvl="0" algn="ctr" eaLnBrk="0" fontAlgn="base" hangingPunct="0">
              <a:spcAft>
                <a:spcPct val="0"/>
              </a:spcAft>
              <a:buClr>
                <a:srgbClr val="D16349"/>
              </a:buClr>
              <a:buSzPct val="85000"/>
            </a:pPr>
            <a:endParaRPr lang="en-US" sz="8000" dirty="0">
              <a:solidFill>
                <a:prstClr val="black"/>
              </a:solidFill>
            </a:endParaRPr>
          </a:p>
          <a:p>
            <a:pPr lvl="0" algn="ctr" eaLnBrk="0" fontAlgn="base" hangingPunct="0">
              <a:spcAft>
                <a:spcPct val="0"/>
              </a:spcAft>
              <a:buClr>
                <a:srgbClr val="D16349"/>
              </a:buClr>
              <a:buSzPct val="85000"/>
            </a:pPr>
            <a:r>
              <a:rPr lang="en-US" sz="8000" dirty="0">
                <a:solidFill>
                  <a:prstClr val="black"/>
                </a:solidFill>
              </a:rPr>
              <a:t>To learn more about the Byrne JAG Program please check out the Byrne JAG section of our website: </a:t>
            </a:r>
            <a:r>
              <a:rPr lang="en-US" sz="8000" dirty="0">
                <a:hlinkClick r:id="rId5"/>
              </a:rPr>
              <a:t>https://www.ncja.org/investing-byrne-jag</a:t>
            </a:r>
            <a:endParaRPr lang="en-US" sz="8000" dirty="0"/>
          </a:p>
          <a:p>
            <a:pPr lvl="0" algn="ctr" eaLnBrk="0" fontAlgn="base" hangingPunct="0">
              <a:spcAft>
                <a:spcPct val="0"/>
              </a:spcAft>
              <a:buClr>
                <a:srgbClr val="D16349"/>
              </a:buClr>
              <a:buSzPct val="85000"/>
            </a:pPr>
            <a:endParaRPr lang="en-US" sz="8000" dirty="0">
              <a:solidFill>
                <a:prstClr val="black"/>
              </a:solidFill>
            </a:endParaRPr>
          </a:p>
          <a:p>
            <a:pPr lvl="0" algn="ctr" eaLnBrk="0" fontAlgn="base" hangingPunct="0">
              <a:spcAft>
                <a:spcPct val="0"/>
              </a:spcAft>
              <a:buClr>
                <a:srgbClr val="D16349"/>
              </a:buClr>
              <a:buSzPct val="85000"/>
            </a:pPr>
            <a:r>
              <a:rPr lang="en-US" sz="8000" dirty="0">
                <a:solidFill>
                  <a:prstClr val="black"/>
                </a:solidFill>
              </a:rPr>
              <a:t>To find the SAA in your state please visit our directory: </a:t>
            </a:r>
            <a:r>
              <a:rPr lang="en-US" sz="8000" dirty="0">
                <a:hlinkClick r:id="rId6"/>
              </a:rPr>
              <a:t>https://www.ncja.org/agency-directory</a:t>
            </a:r>
            <a:endParaRPr lang="en-US" sz="8000" dirty="0">
              <a:solidFill>
                <a:prstClr val="black"/>
              </a:solidFill>
            </a:endParaRPr>
          </a:p>
          <a:p>
            <a:pPr lvl="0" algn="ctr" eaLnBrk="0" fontAlgn="base" hangingPunct="0">
              <a:spcAft>
                <a:spcPct val="0"/>
              </a:spcAft>
              <a:buClr>
                <a:srgbClr val="D16349"/>
              </a:buClr>
              <a:buSzPct val="85000"/>
            </a:pPr>
            <a:endParaRPr lang="en-US" sz="4400" b="1" dirty="0">
              <a:solidFill>
                <a:prstClr val="black"/>
              </a:solidFill>
            </a:endParaRPr>
          </a:p>
          <a:p>
            <a:pPr lvl="0" algn="ctr" eaLnBrk="0" fontAlgn="base" hangingPunct="0">
              <a:spcAft>
                <a:spcPct val="0"/>
              </a:spcAft>
              <a:buClr>
                <a:srgbClr val="D16349"/>
              </a:buClr>
              <a:buSzPct val="85000"/>
            </a:pPr>
            <a:endParaRPr lang="en-US" sz="4400" dirty="0"/>
          </a:p>
          <a:p>
            <a:pPr lvl="0" algn="ctr" eaLnBrk="0" fontAlgn="base" hangingPunct="0">
              <a:spcAft>
                <a:spcPct val="0"/>
              </a:spcAft>
              <a:buClr>
                <a:srgbClr val="D16349"/>
              </a:buClr>
              <a:buSzPct val="85000"/>
            </a:pPr>
            <a:endParaRPr lang="en-US" sz="2800" dirty="0"/>
          </a:p>
          <a:p>
            <a:pPr lvl="0" algn="ctr" eaLnBrk="0" fontAlgn="base" hangingPunct="0">
              <a:spcAft>
                <a:spcPct val="0"/>
              </a:spcAft>
              <a:buClr>
                <a:srgbClr val="D16349"/>
              </a:buClr>
              <a:buSzPct val="85000"/>
            </a:pPr>
            <a:r>
              <a:rPr lang="en-US" sz="2800" b="1" dirty="0">
                <a:solidFill>
                  <a:schemeClr val="tx1"/>
                </a:solidFill>
              </a:rPr>
              <a:t/>
            </a:r>
            <a:br>
              <a:rPr lang="en-US" sz="2800" b="1" dirty="0">
                <a:solidFill>
                  <a:schemeClr val="tx1"/>
                </a:solidFill>
              </a:rPr>
            </a:br>
            <a:endParaRPr lang="en-US" sz="2400" b="1" dirty="0">
              <a:solidFill>
                <a:srgbClr val="FF0000"/>
              </a:solidFill>
            </a:endParaRPr>
          </a:p>
          <a:p>
            <a:pPr lvl="0" algn="ctr" eaLnBrk="0" fontAlgn="base" hangingPunct="0">
              <a:spcAft>
                <a:spcPct val="0"/>
              </a:spcAft>
              <a:buClr>
                <a:srgbClr val="D16349"/>
              </a:buClr>
              <a:buSzPct val="85000"/>
            </a:pPr>
            <a:endParaRPr lang="en-US" sz="2400" b="1" dirty="0">
              <a:solidFill>
                <a:srgbClr val="FF0000"/>
              </a:solidFill>
            </a:endParaRPr>
          </a:p>
          <a:p>
            <a:pPr lvl="0" eaLnBrk="0" fontAlgn="base" hangingPunct="0">
              <a:spcAft>
                <a:spcPct val="0"/>
              </a:spcAft>
              <a:buClr>
                <a:srgbClr val="D16349"/>
              </a:buClr>
              <a:buSzPct val="85000"/>
            </a:pPr>
            <a:r>
              <a:rPr lang="en-US" sz="4400" dirty="0">
                <a:solidFill>
                  <a:prstClr val="black"/>
                </a:solidFill>
              </a:rPr>
              <a:t>This webinar series is supported by Grant No. 2019-YA-BX-K002 awarded by the Bureau of Justice Assistance. The Bureau of Justice Assistance is a component of the Office of Justice Programs, which also includes the Bureau of Justice Statistics, the National Institute of Justice, the Office of Juvenile Justice and Delinquency Prevention, the SMART Office, and the Office for Victims of Crime. Points of view or opinions are those of the speakers.</a:t>
            </a:r>
          </a:p>
        </p:txBody>
      </p:sp>
    </p:spTree>
    <p:extLst>
      <p:ext uri="{BB962C8B-B14F-4D97-AF65-F5344CB8AC3E}">
        <p14:creationId xmlns:p14="http://schemas.microsoft.com/office/powerpoint/2010/main" val="871599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438400" y="1828800"/>
            <a:ext cx="5867400" cy="3200400"/>
          </a:xfrm>
        </p:spPr>
        <p:txBody>
          <a:bodyPr>
            <a:normAutofit fontScale="92500" lnSpcReduction="10000"/>
          </a:bodyPr>
          <a:lstStyle/>
          <a:p>
            <a:r>
              <a:rPr lang="en-US" sz="2800" dirty="0">
                <a:solidFill>
                  <a:schemeClr val="tx1"/>
                </a:solidFill>
                <a:cs typeface="Calibri" pitchFamily="34" charset="0"/>
              </a:rPr>
              <a:t>Moderator:</a:t>
            </a:r>
          </a:p>
          <a:p>
            <a:r>
              <a:rPr lang="en-US" sz="2800" dirty="0">
                <a:solidFill>
                  <a:schemeClr val="tx1"/>
                </a:solidFill>
                <a:cs typeface="Calibri" pitchFamily="34" charset="0"/>
              </a:rPr>
              <a:t>Chris </a:t>
            </a:r>
            <a:r>
              <a:rPr lang="en-US" sz="2800" dirty="0" err="1">
                <a:solidFill>
                  <a:schemeClr val="tx1"/>
                </a:solidFill>
                <a:cs typeface="Calibri" pitchFamily="34" charset="0"/>
              </a:rPr>
              <a:t>Asplen</a:t>
            </a:r>
            <a:endParaRPr lang="en-US" sz="2800" dirty="0">
              <a:solidFill>
                <a:schemeClr val="tx1"/>
              </a:solidFill>
              <a:cs typeface="Calibri" pitchFamily="34" charset="0"/>
            </a:endParaRPr>
          </a:p>
          <a:p>
            <a:r>
              <a:rPr lang="en-US" sz="2800" dirty="0">
                <a:solidFill>
                  <a:schemeClr val="tx1"/>
                </a:solidFill>
                <a:cs typeface="Calibri" pitchFamily="34" charset="0"/>
              </a:rPr>
              <a:t>Executive Director</a:t>
            </a:r>
          </a:p>
          <a:p>
            <a:r>
              <a:rPr lang="en-US" sz="2800" dirty="0">
                <a:solidFill>
                  <a:schemeClr val="tx1"/>
                </a:solidFill>
                <a:cs typeface="Calibri" pitchFamily="34" charset="0"/>
              </a:rPr>
              <a:t>National Criminal Justice Association</a:t>
            </a:r>
          </a:p>
          <a:p>
            <a:r>
              <a:rPr lang="en-US" sz="2100" b="1" dirty="0">
                <a:solidFill>
                  <a:schemeClr val="tx1"/>
                </a:solidFill>
                <a:cs typeface="Calibri" pitchFamily="34" charset="0"/>
              </a:rPr>
              <a:t> </a:t>
            </a:r>
          </a:p>
        </p:txBody>
      </p:sp>
      <p:pic>
        <p:nvPicPr>
          <p:cNvPr id="1026" name="Picture 2" descr="Staff Picture">
            <a:extLst>
              <a:ext uri="{FF2B5EF4-FFF2-40B4-BE49-F238E27FC236}">
                <a16:creationId xmlns:a16="http://schemas.microsoft.com/office/drawing/2014/main" xmlns="" id="{0FFFB223-90A1-8A46-BDCD-C6A7F88341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676400"/>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323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905000" y="931448"/>
            <a:ext cx="8458200" cy="1143000"/>
          </a:xfrm>
        </p:spPr>
        <p:txBody>
          <a:bodyPr/>
          <a:lstStyle/>
          <a:p>
            <a:pPr marL="273050" indent="-273050" algn="ctr" fontAlgn="base">
              <a:spcAft>
                <a:spcPct val="0"/>
              </a:spcAft>
              <a:buClr>
                <a:srgbClr val="D16349"/>
              </a:buClr>
              <a:buSzPct val="85000"/>
            </a:pPr>
            <a:r>
              <a:rPr lang="en-US" sz="2800" b="1" i="1" dirty="0">
                <a:solidFill>
                  <a:prstClr val="black"/>
                </a:solidFill>
                <a:cs typeface="Tahoma" pitchFamily="34" charset="0"/>
              </a:rPr>
              <a:t>Questions? </a:t>
            </a:r>
            <a:endParaRPr lang="en-US" sz="2400" b="1" i="1" dirty="0">
              <a:solidFill>
                <a:srgbClr val="000000"/>
              </a:solidFill>
            </a:endParaRPr>
          </a:p>
          <a:p>
            <a:endParaRPr lang="en-US" dirty="0"/>
          </a:p>
        </p:txBody>
      </p:sp>
      <p:sp>
        <p:nvSpPr>
          <p:cNvPr id="3" name="Rectangle 2">
            <a:extLst>
              <a:ext uri="{FF2B5EF4-FFF2-40B4-BE49-F238E27FC236}">
                <a16:creationId xmlns:a16="http://schemas.microsoft.com/office/drawing/2014/main" xmlns="" id="{9198FF1F-C07E-4833-B66C-44A049C30CC4}"/>
              </a:ext>
            </a:extLst>
          </p:cNvPr>
          <p:cNvSpPr/>
          <p:nvPr/>
        </p:nvSpPr>
        <p:spPr>
          <a:xfrm>
            <a:off x="2028967" y="1981199"/>
            <a:ext cx="8458200" cy="3785652"/>
          </a:xfrm>
          <a:prstGeom prst="rect">
            <a:avLst/>
          </a:prstGeom>
        </p:spPr>
        <p:txBody>
          <a:bodyPr wrap="square">
            <a:spAutoFit/>
          </a:bodyPr>
          <a:lstStyle/>
          <a:p>
            <a:pPr marL="285750" indent="-285750" fontAlgn="base">
              <a:spcBef>
                <a:spcPct val="0"/>
              </a:spcBef>
              <a:spcAft>
                <a:spcPct val="0"/>
              </a:spcAft>
              <a:buFont typeface="Arial" panose="020B0604020202020204" pitchFamily="34" charset="0"/>
              <a:buChar char="•"/>
            </a:pPr>
            <a:r>
              <a:rPr lang="en-US" sz="2400" dirty="0">
                <a:cs typeface="Tahoma" pitchFamily="34" charset="0"/>
              </a:rPr>
              <a:t>To submit a question please use the Q &amp; A button at the bottom of your screen</a:t>
            </a:r>
          </a:p>
          <a:p>
            <a:pPr marL="285750" indent="-285750" fontAlgn="base">
              <a:spcBef>
                <a:spcPct val="0"/>
              </a:spcBef>
              <a:spcAft>
                <a:spcPct val="0"/>
              </a:spcAft>
              <a:buFont typeface="Arial" panose="020B0604020202020204" pitchFamily="34" charset="0"/>
              <a:buChar char="•"/>
            </a:pPr>
            <a:endParaRPr lang="en-US" sz="2400" dirty="0">
              <a:cs typeface="Tahoma" pitchFamily="34" charset="0"/>
            </a:endParaRPr>
          </a:p>
          <a:p>
            <a:pPr marL="285750" indent="-285750" fontAlgn="base">
              <a:spcBef>
                <a:spcPct val="0"/>
              </a:spcBef>
              <a:spcAft>
                <a:spcPct val="0"/>
              </a:spcAft>
              <a:buFont typeface="Arial" panose="020B0604020202020204" pitchFamily="34" charset="0"/>
              <a:buChar char="•"/>
            </a:pPr>
            <a:r>
              <a:rPr lang="en-US" sz="2400" dirty="0">
                <a:cs typeface="Tahoma" pitchFamily="34" charset="0"/>
              </a:rPr>
              <a:t>There will be a time for questions and answers at the end of the session </a:t>
            </a:r>
            <a:br>
              <a:rPr lang="en-US" sz="2400" dirty="0">
                <a:cs typeface="Tahoma" pitchFamily="34" charset="0"/>
              </a:rPr>
            </a:br>
            <a:endParaRPr lang="en-US" sz="2400" dirty="0">
              <a:cs typeface="Tahoma" pitchFamily="34" charset="0"/>
            </a:endParaRPr>
          </a:p>
          <a:p>
            <a:pPr marL="285750" indent="-285750" fontAlgn="base">
              <a:spcBef>
                <a:spcPct val="0"/>
              </a:spcBef>
              <a:spcAft>
                <a:spcPct val="0"/>
              </a:spcAft>
              <a:buFont typeface="Arial" panose="020B0604020202020204" pitchFamily="34" charset="0"/>
              <a:buChar char="•"/>
            </a:pPr>
            <a:r>
              <a:rPr lang="en-US" sz="2400" dirty="0">
                <a:cs typeface="Tahoma" pitchFamily="34" charset="0"/>
              </a:rPr>
              <a:t>You may submit your question at any time</a:t>
            </a:r>
          </a:p>
          <a:p>
            <a:pPr marL="285750" indent="-285750" fontAlgn="base">
              <a:spcBef>
                <a:spcPct val="0"/>
              </a:spcBef>
              <a:spcAft>
                <a:spcPct val="0"/>
              </a:spcAft>
              <a:buFont typeface="Arial" panose="020B0604020202020204" pitchFamily="34" charset="0"/>
              <a:buChar char="•"/>
            </a:pPr>
            <a:endParaRPr lang="en-US" sz="2400" dirty="0">
              <a:cs typeface="Tahoma" pitchFamily="34" charset="0"/>
            </a:endParaRPr>
          </a:p>
          <a:p>
            <a:pPr marL="285750" indent="-285750" fontAlgn="base">
              <a:spcBef>
                <a:spcPct val="0"/>
              </a:spcBef>
              <a:spcAft>
                <a:spcPct val="0"/>
              </a:spcAft>
              <a:buFont typeface="Arial" panose="020B0604020202020204" pitchFamily="34" charset="0"/>
              <a:buChar char="•"/>
            </a:pPr>
            <a:r>
              <a:rPr lang="en-US" sz="2400" dirty="0">
                <a:cs typeface="Tahoma" pitchFamily="34" charset="0"/>
              </a:rPr>
              <a:t>If you would like to communicate with NCJA staff please use the chat feature</a:t>
            </a:r>
          </a:p>
        </p:txBody>
      </p:sp>
    </p:spTree>
    <p:extLst>
      <p:ext uri="{BB962C8B-B14F-4D97-AF65-F5344CB8AC3E}">
        <p14:creationId xmlns:p14="http://schemas.microsoft.com/office/powerpoint/2010/main" val="58400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495801" y="1828800"/>
            <a:ext cx="4638675" cy="3733800"/>
          </a:xfrm>
        </p:spPr>
        <p:txBody>
          <a:bodyPr>
            <a:normAutofit fontScale="32500" lnSpcReduction="20000"/>
          </a:bodyPr>
          <a:lstStyle/>
          <a:p>
            <a:r>
              <a:rPr lang="en-US" sz="4400" b="1" dirty="0">
                <a:solidFill>
                  <a:schemeClr val="tx1"/>
                </a:solidFill>
                <a:cs typeface="Calibri" pitchFamily="34" charset="0"/>
              </a:rPr>
              <a:t>Presenters:</a:t>
            </a:r>
          </a:p>
          <a:p>
            <a:endParaRPr lang="en-US" sz="3400" b="1" dirty="0">
              <a:solidFill>
                <a:schemeClr val="tx1"/>
              </a:solidFill>
              <a:cs typeface="Calibri" pitchFamily="34" charset="0"/>
            </a:endParaRPr>
          </a:p>
          <a:p>
            <a:pPr fontAlgn="base"/>
            <a:r>
              <a:rPr lang="en-US" sz="3400" dirty="0">
                <a:solidFill>
                  <a:schemeClr val="tx1"/>
                </a:solidFill>
              </a:rPr>
              <a:t>Joe Russo, Program Manager, University of Denver, and Secretary of the American Probation and Parole Association</a:t>
            </a:r>
          </a:p>
          <a:p>
            <a:pPr fontAlgn="base"/>
            <a:endParaRPr lang="en-US" sz="3400" dirty="0">
              <a:solidFill>
                <a:schemeClr val="tx1"/>
              </a:solidFill>
            </a:endParaRPr>
          </a:p>
          <a:p>
            <a:pPr fontAlgn="base"/>
            <a:endParaRPr lang="en-US" sz="3400" dirty="0">
              <a:solidFill>
                <a:schemeClr val="tx1"/>
              </a:solidFill>
            </a:endParaRPr>
          </a:p>
          <a:p>
            <a:pPr fontAlgn="base"/>
            <a:endParaRPr lang="en-US" sz="3400" dirty="0">
              <a:solidFill>
                <a:schemeClr val="tx1"/>
              </a:solidFill>
            </a:endParaRPr>
          </a:p>
          <a:p>
            <a:pPr fontAlgn="base"/>
            <a:r>
              <a:rPr lang="en-US" sz="3400" dirty="0">
                <a:solidFill>
                  <a:schemeClr val="tx1"/>
                </a:solidFill>
              </a:rPr>
              <a:t>Lisa Lopez, Residential Corrections Administrator, Crosspoint, Inc and President-Elect of the International Community Corrections Association</a:t>
            </a:r>
          </a:p>
          <a:p>
            <a:pPr fontAlgn="base"/>
            <a:endParaRPr lang="en-US" dirty="0"/>
          </a:p>
          <a:p>
            <a:r>
              <a:rPr lang="en-US" sz="2100" b="1" dirty="0">
                <a:solidFill>
                  <a:schemeClr val="tx1"/>
                </a:solidFill>
                <a:cs typeface="Calibri" pitchFamily="34" charset="0"/>
              </a:rPr>
              <a:t> </a:t>
            </a:r>
          </a:p>
        </p:txBody>
      </p:sp>
      <p:pic>
        <p:nvPicPr>
          <p:cNvPr id="2" name="Picture 1">
            <a:extLst>
              <a:ext uri="{FF2B5EF4-FFF2-40B4-BE49-F238E27FC236}">
                <a16:creationId xmlns:a16="http://schemas.microsoft.com/office/drawing/2014/main" xmlns="" id="{CFCC8A9D-0AF2-4784-80C8-68994B80A214}"/>
              </a:ext>
            </a:extLst>
          </p:cNvPr>
          <p:cNvPicPr>
            <a:picLocks noChangeAspect="1"/>
          </p:cNvPicPr>
          <p:nvPr/>
        </p:nvPicPr>
        <p:blipFill>
          <a:blip r:embed="rId2"/>
          <a:stretch>
            <a:fillRect/>
          </a:stretch>
        </p:blipFill>
        <p:spPr>
          <a:xfrm>
            <a:off x="2732401" y="2166938"/>
            <a:ext cx="1528762" cy="1528762"/>
          </a:xfrm>
          <a:prstGeom prst="rect">
            <a:avLst/>
          </a:prstGeom>
        </p:spPr>
      </p:pic>
      <p:pic>
        <p:nvPicPr>
          <p:cNvPr id="3" name="Picture 2">
            <a:extLst>
              <a:ext uri="{FF2B5EF4-FFF2-40B4-BE49-F238E27FC236}">
                <a16:creationId xmlns:a16="http://schemas.microsoft.com/office/drawing/2014/main" xmlns="" id="{1B7E34BD-9AB3-478B-8341-25DD5F826B2D}"/>
              </a:ext>
            </a:extLst>
          </p:cNvPr>
          <p:cNvPicPr>
            <a:picLocks noChangeAspect="1"/>
          </p:cNvPicPr>
          <p:nvPr/>
        </p:nvPicPr>
        <p:blipFill>
          <a:blip r:embed="rId3"/>
          <a:stretch>
            <a:fillRect/>
          </a:stretch>
        </p:blipFill>
        <p:spPr>
          <a:xfrm>
            <a:off x="2732401" y="3810001"/>
            <a:ext cx="1528762" cy="1627817"/>
          </a:xfrm>
          <a:prstGeom prst="rect">
            <a:avLst/>
          </a:prstGeom>
        </p:spPr>
      </p:pic>
    </p:spTree>
    <p:extLst>
      <p:ext uri="{BB962C8B-B14F-4D97-AF65-F5344CB8AC3E}">
        <p14:creationId xmlns:p14="http://schemas.microsoft.com/office/powerpoint/2010/main" val="136223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97760F-FC18-4EE7-8C28-ECADDDF1DCA2}"/>
              </a:ext>
            </a:extLst>
          </p:cNvPr>
          <p:cNvSpPr>
            <a:spLocks noGrp="1"/>
          </p:cNvSpPr>
          <p:nvPr>
            <p:ph type="title"/>
          </p:nvPr>
        </p:nvSpPr>
        <p:spPr/>
        <p:txBody>
          <a:bodyPr/>
          <a:lstStyle/>
          <a:p>
            <a:r>
              <a:rPr lang="en-US" dirty="0"/>
              <a:t>Tele-supervision in the COVID-19 age</a:t>
            </a:r>
          </a:p>
        </p:txBody>
      </p:sp>
      <p:sp>
        <p:nvSpPr>
          <p:cNvPr id="3" name="Content Placeholder 2">
            <a:extLst>
              <a:ext uri="{FF2B5EF4-FFF2-40B4-BE49-F238E27FC236}">
                <a16:creationId xmlns:a16="http://schemas.microsoft.com/office/drawing/2014/main" xmlns="" id="{6D746D80-0313-4E1B-A885-B38A5F94C3E5}"/>
              </a:ext>
            </a:extLst>
          </p:cNvPr>
          <p:cNvSpPr>
            <a:spLocks noGrp="1"/>
          </p:cNvSpPr>
          <p:nvPr>
            <p:ph idx="1"/>
          </p:nvPr>
        </p:nvSpPr>
        <p:spPr>
          <a:xfrm>
            <a:off x="892030" y="2274654"/>
            <a:ext cx="11299970" cy="3541714"/>
          </a:xfrm>
        </p:spPr>
        <p:txBody>
          <a:bodyPr/>
          <a:lstStyle/>
          <a:p>
            <a:pPr marL="0" indent="0">
              <a:buNone/>
            </a:pPr>
            <a:r>
              <a:rPr lang="en-US" sz="3200" dirty="0"/>
              <a:t>“Only a crisis‐​actual or perceived ‐​ produces real change”</a:t>
            </a:r>
          </a:p>
          <a:p>
            <a:pPr marL="0" indent="0">
              <a:buNone/>
            </a:pPr>
            <a:r>
              <a:rPr lang="en-US" dirty="0"/>
              <a:t>MILTON FRIEDMAN</a:t>
            </a:r>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143968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D7EC3F-B317-4286-B277-352C2866A1F4}"/>
              </a:ext>
            </a:extLst>
          </p:cNvPr>
          <p:cNvSpPr>
            <a:spLocks noGrp="1"/>
          </p:cNvSpPr>
          <p:nvPr>
            <p:ph type="title"/>
          </p:nvPr>
        </p:nvSpPr>
        <p:spPr>
          <a:xfrm>
            <a:off x="1627974" y="-298026"/>
            <a:ext cx="7677655" cy="1905000"/>
          </a:xfrm>
        </p:spPr>
        <p:txBody>
          <a:bodyPr/>
          <a:lstStyle/>
          <a:p>
            <a:pPr algn="ctr"/>
            <a:r>
              <a:rPr lang="en-US" dirty="0"/>
              <a:t>TELE-SUPERVISION (Not new)</a:t>
            </a:r>
          </a:p>
        </p:txBody>
      </p:sp>
      <p:sp>
        <p:nvSpPr>
          <p:cNvPr id="3" name="Content Placeholder 2">
            <a:extLst>
              <a:ext uri="{FF2B5EF4-FFF2-40B4-BE49-F238E27FC236}">
                <a16:creationId xmlns:a16="http://schemas.microsoft.com/office/drawing/2014/main" xmlns="" id="{BD48D994-D23A-4AEC-9981-BDB5F2B2B472}"/>
              </a:ext>
            </a:extLst>
          </p:cNvPr>
          <p:cNvSpPr>
            <a:spLocks noGrp="1"/>
          </p:cNvSpPr>
          <p:nvPr>
            <p:ph type="body" idx="1"/>
          </p:nvPr>
        </p:nvSpPr>
        <p:spPr>
          <a:xfrm>
            <a:off x="1123356" y="1279562"/>
            <a:ext cx="3196899" cy="685800"/>
          </a:xfrm>
        </p:spPr>
        <p:txBody>
          <a:bodyPr>
            <a:normAutofit/>
          </a:bodyPr>
          <a:lstStyle/>
          <a:p>
            <a:r>
              <a:rPr lang="en-US" dirty="0"/>
              <a:t>LOCATION</a:t>
            </a:r>
          </a:p>
        </p:txBody>
      </p:sp>
      <p:sp>
        <p:nvSpPr>
          <p:cNvPr id="6" name="Text Placeholder 5">
            <a:extLst>
              <a:ext uri="{FF2B5EF4-FFF2-40B4-BE49-F238E27FC236}">
                <a16:creationId xmlns:a16="http://schemas.microsoft.com/office/drawing/2014/main" xmlns="" id="{2E7522AF-7DC7-4C2B-B5CD-CB15B6A99D58}"/>
              </a:ext>
            </a:extLst>
          </p:cNvPr>
          <p:cNvSpPr>
            <a:spLocks noGrp="1"/>
          </p:cNvSpPr>
          <p:nvPr>
            <p:ph type="body" sz="half" idx="15"/>
          </p:nvPr>
        </p:nvSpPr>
        <p:spPr>
          <a:xfrm>
            <a:off x="1123356" y="2017811"/>
            <a:ext cx="1821111" cy="2430936"/>
          </a:xfrm>
          <a:ln w="38100">
            <a:solidFill>
              <a:srgbClr val="92D050"/>
            </a:solidFill>
          </a:ln>
        </p:spPr>
        <p:txBody>
          <a:bodyPr/>
          <a:lstStyle/>
          <a:p>
            <a:r>
              <a:rPr lang="en-US" dirty="0"/>
              <a:t>RF – HOUSE ARREST</a:t>
            </a:r>
          </a:p>
          <a:p>
            <a:r>
              <a:rPr lang="en-US" dirty="0"/>
              <a:t>GPS TRACKING</a:t>
            </a:r>
          </a:p>
        </p:txBody>
      </p:sp>
      <p:sp>
        <p:nvSpPr>
          <p:cNvPr id="4" name="Text Placeholder 3">
            <a:extLst>
              <a:ext uri="{FF2B5EF4-FFF2-40B4-BE49-F238E27FC236}">
                <a16:creationId xmlns:a16="http://schemas.microsoft.com/office/drawing/2014/main" xmlns="" id="{B6864430-5E6D-42FE-BA7F-DB4596F401AF}"/>
              </a:ext>
            </a:extLst>
          </p:cNvPr>
          <p:cNvSpPr>
            <a:spLocks noGrp="1"/>
          </p:cNvSpPr>
          <p:nvPr>
            <p:ph type="body" sz="quarter" idx="3"/>
          </p:nvPr>
        </p:nvSpPr>
        <p:spPr>
          <a:xfrm>
            <a:off x="3232680" y="1279562"/>
            <a:ext cx="3184385" cy="685800"/>
          </a:xfrm>
        </p:spPr>
        <p:txBody>
          <a:bodyPr/>
          <a:lstStyle/>
          <a:p>
            <a:r>
              <a:rPr lang="en-US" dirty="0"/>
              <a:t>CHECK-IN</a:t>
            </a:r>
          </a:p>
        </p:txBody>
      </p:sp>
      <p:sp>
        <p:nvSpPr>
          <p:cNvPr id="7" name="Text Placeholder 6">
            <a:extLst>
              <a:ext uri="{FF2B5EF4-FFF2-40B4-BE49-F238E27FC236}">
                <a16:creationId xmlns:a16="http://schemas.microsoft.com/office/drawing/2014/main" xmlns="" id="{52EB6198-B0A6-4A37-94B2-12E978250C69}"/>
              </a:ext>
            </a:extLst>
          </p:cNvPr>
          <p:cNvSpPr>
            <a:spLocks noGrp="1"/>
          </p:cNvSpPr>
          <p:nvPr>
            <p:ph type="body" sz="half" idx="16"/>
          </p:nvPr>
        </p:nvSpPr>
        <p:spPr>
          <a:xfrm>
            <a:off x="3232680" y="2017811"/>
            <a:ext cx="1974773" cy="2430936"/>
          </a:xfrm>
          <a:ln w="38100">
            <a:solidFill>
              <a:srgbClr val="92D050"/>
            </a:solidFill>
          </a:ln>
        </p:spPr>
        <p:txBody>
          <a:bodyPr/>
          <a:lstStyle/>
          <a:p>
            <a:r>
              <a:rPr lang="en-US" dirty="0"/>
              <a:t>KIOSKS</a:t>
            </a:r>
          </a:p>
          <a:p>
            <a:r>
              <a:rPr lang="en-US" dirty="0"/>
              <a:t>IVR SYSTEMS </a:t>
            </a:r>
          </a:p>
          <a:p>
            <a:r>
              <a:rPr lang="en-US" dirty="0"/>
              <a:t>INTERNET REPORTING</a:t>
            </a:r>
          </a:p>
        </p:txBody>
      </p:sp>
      <p:sp>
        <p:nvSpPr>
          <p:cNvPr id="5" name="Text Placeholder 4">
            <a:extLst>
              <a:ext uri="{FF2B5EF4-FFF2-40B4-BE49-F238E27FC236}">
                <a16:creationId xmlns:a16="http://schemas.microsoft.com/office/drawing/2014/main" xmlns="" id="{E7539B8E-8E06-4F3F-B100-4739A09E8101}"/>
              </a:ext>
            </a:extLst>
          </p:cNvPr>
          <p:cNvSpPr>
            <a:spLocks noGrp="1"/>
          </p:cNvSpPr>
          <p:nvPr>
            <p:ph type="body" sz="quarter" idx="13"/>
          </p:nvPr>
        </p:nvSpPr>
        <p:spPr>
          <a:xfrm>
            <a:off x="5701089" y="1279562"/>
            <a:ext cx="3194968" cy="685800"/>
          </a:xfrm>
        </p:spPr>
        <p:txBody>
          <a:bodyPr/>
          <a:lstStyle/>
          <a:p>
            <a:r>
              <a:rPr lang="en-US" dirty="0"/>
              <a:t>Alcohol testing</a:t>
            </a:r>
          </a:p>
        </p:txBody>
      </p:sp>
      <p:sp>
        <p:nvSpPr>
          <p:cNvPr id="8" name="Text Placeholder 7">
            <a:extLst>
              <a:ext uri="{FF2B5EF4-FFF2-40B4-BE49-F238E27FC236}">
                <a16:creationId xmlns:a16="http://schemas.microsoft.com/office/drawing/2014/main" xmlns="" id="{20F75108-FBB1-40CD-BE88-25E268C53A4C}"/>
              </a:ext>
            </a:extLst>
          </p:cNvPr>
          <p:cNvSpPr>
            <a:spLocks noGrp="1"/>
          </p:cNvSpPr>
          <p:nvPr>
            <p:ph type="body" sz="half" idx="17"/>
          </p:nvPr>
        </p:nvSpPr>
        <p:spPr>
          <a:xfrm>
            <a:off x="5701089" y="2017811"/>
            <a:ext cx="2419869" cy="2430936"/>
          </a:xfrm>
          <a:ln w="38100">
            <a:solidFill>
              <a:srgbClr val="92D050"/>
            </a:solidFill>
          </a:ln>
        </p:spPr>
        <p:txBody>
          <a:bodyPr/>
          <a:lstStyle/>
          <a:p>
            <a:r>
              <a:rPr lang="en-US" dirty="0"/>
              <a:t>HOME-BREATHALYZER</a:t>
            </a:r>
          </a:p>
          <a:p>
            <a:r>
              <a:rPr lang="en-US" dirty="0"/>
              <a:t>PORTABLE BREATHALYZER</a:t>
            </a:r>
          </a:p>
          <a:p>
            <a:r>
              <a:rPr lang="en-US" dirty="0"/>
              <a:t>IGNITION INTERLOCK</a:t>
            </a:r>
          </a:p>
          <a:p>
            <a:r>
              <a:rPr lang="en-US" dirty="0"/>
              <a:t>CONTINUOUS TRANSDERMAL </a:t>
            </a:r>
          </a:p>
          <a:p>
            <a:endParaRPr lang="en-US" dirty="0"/>
          </a:p>
        </p:txBody>
      </p:sp>
      <p:sp>
        <p:nvSpPr>
          <p:cNvPr id="10" name="Content Placeholder 2">
            <a:extLst>
              <a:ext uri="{FF2B5EF4-FFF2-40B4-BE49-F238E27FC236}">
                <a16:creationId xmlns:a16="http://schemas.microsoft.com/office/drawing/2014/main" xmlns="" id="{95C74DE6-B988-4FB2-97A5-F50EAAF62AF6}"/>
              </a:ext>
            </a:extLst>
          </p:cNvPr>
          <p:cNvSpPr txBox="1">
            <a:spLocks/>
          </p:cNvSpPr>
          <p:nvPr/>
        </p:nvSpPr>
        <p:spPr>
          <a:xfrm>
            <a:off x="8769466" y="1279562"/>
            <a:ext cx="3196899" cy="685800"/>
          </a:xfrm>
          <a:prstGeom prst="rect">
            <a:avLst/>
          </a:prstGeom>
        </p:spPr>
        <p:txBody>
          <a:bodyPr vert="horz" lIns="91440" tIns="45720" rIns="91440" bIns="45720" rtlCol="0" anchor="b">
            <a:normAutofit lnSpcReduction="10000"/>
          </a:bodyPr>
          <a:lstStyle>
            <a:lvl1pPr marL="0" indent="0" algn="l" defTabSz="914400" rtl="0" eaLnBrk="1" latinLnBrk="0" hangingPunct="1">
              <a:lnSpc>
                <a:spcPct val="90000"/>
              </a:lnSpc>
              <a:spcBef>
                <a:spcPts val="1000"/>
              </a:spcBef>
              <a:buSzPct val="125000"/>
              <a:buFont typeface="Arial" panose="020B0604020202020204" pitchFamily="34" charset="0"/>
              <a:buNone/>
              <a:defRPr sz="2400" b="0" kern="1200" cap="all" baseline="0">
                <a:solidFill>
                  <a:schemeClr val="tx1"/>
                </a:solidFill>
                <a:latin typeface="+mn-lt"/>
                <a:ea typeface="+mn-ea"/>
                <a:cs typeface="+mn-cs"/>
              </a:defRPr>
            </a:lvl1pPr>
            <a:lvl2pPr marL="457200" indent="0" algn="l" defTabSz="914400" rtl="0" eaLnBrk="1" latinLnBrk="0" hangingPunct="1">
              <a:lnSpc>
                <a:spcPct val="120000"/>
              </a:lnSpc>
              <a:spcBef>
                <a:spcPts val="500"/>
              </a:spcBef>
              <a:buSzPct val="125000"/>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20000"/>
              </a:lnSpc>
              <a:spcBef>
                <a:spcPts val="500"/>
              </a:spcBef>
              <a:buSzPct val="125000"/>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120000"/>
              </a:lnSpc>
              <a:spcBef>
                <a:spcPts val="500"/>
              </a:spcBef>
              <a:buSzPct val="125000"/>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20000"/>
              </a:lnSpc>
              <a:spcBef>
                <a:spcPts val="500"/>
              </a:spcBef>
              <a:buSzPct val="125000"/>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120000"/>
              </a:lnSpc>
              <a:spcBef>
                <a:spcPts val="500"/>
              </a:spcBef>
              <a:buSzPct val="125000"/>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120000"/>
              </a:lnSpc>
              <a:spcBef>
                <a:spcPts val="500"/>
              </a:spcBef>
              <a:buSzPct val="125000"/>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120000"/>
              </a:lnSpc>
              <a:spcBef>
                <a:spcPts val="500"/>
              </a:spcBef>
              <a:buSzPct val="125000"/>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120000"/>
              </a:lnSpc>
              <a:spcBef>
                <a:spcPts val="500"/>
              </a:spcBef>
              <a:buSzPct val="125000"/>
              <a:buFont typeface="Arial" panose="020B0604020202020204" pitchFamily="34" charset="0"/>
              <a:buNone/>
              <a:defRPr sz="1600" b="1" kern="1200">
                <a:solidFill>
                  <a:schemeClr val="tx1"/>
                </a:solidFill>
                <a:latin typeface="+mn-lt"/>
                <a:ea typeface="+mn-ea"/>
                <a:cs typeface="+mn-cs"/>
              </a:defRPr>
            </a:lvl9pPr>
          </a:lstStyle>
          <a:p>
            <a:r>
              <a:rPr lang="en-US" dirty="0"/>
              <a:t>MEETING/ COLLABORATION</a:t>
            </a:r>
          </a:p>
        </p:txBody>
      </p:sp>
      <p:sp>
        <p:nvSpPr>
          <p:cNvPr id="12" name="Text Placeholder 7">
            <a:extLst>
              <a:ext uri="{FF2B5EF4-FFF2-40B4-BE49-F238E27FC236}">
                <a16:creationId xmlns:a16="http://schemas.microsoft.com/office/drawing/2014/main" xmlns="" id="{7F88AEE3-C6B1-4CD4-8000-990D3C930DC9}"/>
              </a:ext>
            </a:extLst>
          </p:cNvPr>
          <p:cNvSpPr txBox="1">
            <a:spLocks/>
          </p:cNvSpPr>
          <p:nvPr/>
        </p:nvSpPr>
        <p:spPr>
          <a:xfrm>
            <a:off x="8769467" y="2017811"/>
            <a:ext cx="2299178" cy="2430936"/>
          </a:xfrm>
          <a:prstGeom prst="rect">
            <a:avLst/>
          </a:prstGeom>
          <a:ln w="38100">
            <a:solidFill>
              <a:srgbClr val="92D050"/>
            </a:solidFill>
          </a:ln>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120000"/>
              </a:lnSpc>
              <a:spcBef>
                <a:spcPts val="500"/>
              </a:spcBef>
              <a:buSzPct val="125000"/>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120000"/>
              </a:lnSpc>
              <a:spcBef>
                <a:spcPts val="500"/>
              </a:spcBef>
              <a:buSzPct val="125000"/>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120000"/>
              </a:lnSpc>
              <a:spcBef>
                <a:spcPts val="500"/>
              </a:spcBef>
              <a:buSzPct val="125000"/>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120000"/>
              </a:lnSpc>
              <a:spcBef>
                <a:spcPts val="500"/>
              </a:spcBef>
              <a:buSzPct val="125000"/>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120000"/>
              </a:lnSpc>
              <a:spcBef>
                <a:spcPts val="500"/>
              </a:spcBef>
              <a:buSzPct val="125000"/>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120000"/>
              </a:lnSpc>
              <a:spcBef>
                <a:spcPts val="500"/>
              </a:spcBef>
              <a:buSzPct val="125000"/>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120000"/>
              </a:lnSpc>
              <a:spcBef>
                <a:spcPts val="500"/>
              </a:spcBef>
              <a:buSzPct val="125000"/>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120000"/>
              </a:lnSpc>
              <a:spcBef>
                <a:spcPts val="500"/>
              </a:spcBef>
              <a:buSzPct val="125000"/>
              <a:buFont typeface="Arial" panose="020B0604020202020204" pitchFamily="34" charset="0"/>
              <a:buNone/>
              <a:defRPr sz="900" kern="1200">
                <a:solidFill>
                  <a:schemeClr val="tx1"/>
                </a:solidFill>
                <a:latin typeface="+mn-lt"/>
                <a:ea typeface="+mn-ea"/>
                <a:cs typeface="+mn-cs"/>
              </a:defRPr>
            </a:lvl9pPr>
          </a:lstStyle>
          <a:p>
            <a:r>
              <a:rPr lang="en-US" dirty="0"/>
              <a:t>VIRTUAL DRUG COURT</a:t>
            </a:r>
          </a:p>
          <a:p>
            <a:r>
              <a:rPr lang="en-US" dirty="0"/>
              <a:t>MEETINGS WITH PO </a:t>
            </a:r>
            <a:br>
              <a:rPr lang="en-US" dirty="0"/>
            </a:br>
            <a:r>
              <a:rPr lang="en-US" dirty="0"/>
              <a:t>(FACETIME, SKYPE)</a:t>
            </a:r>
          </a:p>
          <a:p>
            <a:r>
              <a:rPr lang="en-US" dirty="0"/>
              <a:t>GROUP SESSIONS</a:t>
            </a:r>
          </a:p>
        </p:txBody>
      </p:sp>
      <p:sp>
        <p:nvSpPr>
          <p:cNvPr id="18" name="TextBox 17">
            <a:extLst>
              <a:ext uri="{FF2B5EF4-FFF2-40B4-BE49-F238E27FC236}">
                <a16:creationId xmlns:a16="http://schemas.microsoft.com/office/drawing/2014/main" xmlns="" id="{3A7BA4F7-F30B-498D-81A0-F4C1EE663584}"/>
              </a:ext>
            </a:extLst>
          </p:cNvPr>
          <p:cNvSpPr txBox="1"/>
          <p:nvPr/>
        </p:nvSpPr>
        <p:spPr>
          <a:xfrm>
            <a:off x="1266739" y="5036231"/>
            <a:ext cx="9597004" cy="769441"/>
          </a:xfrm>
          <a:prstGeom prst="rect">
            <a:avLst/>
          </a:prstGeom>
          <a:noFill/>
          <a:ln w="41275">
            <a:solidFill>
              <a:schemeClr val="accent1"/>
            </a:solidFill>
          </a:ln>
        </p:spPr>
        <p:txBody>
          <a:bodyPr wrap="square" rtlCol="0">
            <a:spAutoFit/>
          </a:bodyPr>
          <a:lstStyle/>
          <a:p>
            <a:pPr algn="ctr"/>
            <a:r>
              <a:rPr lang="en-US" sz="4400" dirty="0"/>
              <a:t>SMARTPHONE APPLICATIONS</a:t>
            </a:r>
          </a:p>
        </p:txBody>
      </p:sp>
      <p:sp>
        <p:nvSpPr>
          <p:cNvPr id="47" name="Arrow: Down 46">
            <a:extLst>
              <a:ext uri="{FF2B5EF4-FFF2-40B4-BE49-F238E27FC236}">
                <a16:creationId xmlns:a16="http://schemas.microsoft.com/office/drawing/2014/main" xmlns="" id="{B508CDD0-7AD3-4A96-BEEE-52240D28B726}"/>
              </a:ext>
            </a:extLst>
          </p:cNvPr>
          <p:cNvSpPr/>
          <p:nvPr/>
        </p:nvSpPr>
        <p:spPr>
          <a:xfrm>
            <a:off x="9190971" y="2076820"/>
            <a:ext cx="989901" cy="29016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Arrow: Down 47">
            <a:extLst>
              <a:ext uri="{FF2B5EF4-FFF2-40B4-BE49-F238E27FC236}">
                <a16:creationId xmlns:a16="http://schemas.microsoft.com/office/drawing/2014/main" xmlns="" id="{7CEF4B45-698A-4511-AE6A-F11A76A387D2}"/>
              </a:ext>
            </a:extLst>
          </p:cNvPr>
          <p:cNvSpPr/>
          <p:nvPr/>
        </p:nvSpPr>
        <p:spPr>
          <a:xfrm>
            <a:off x="1552886" y="2001107"/>
            <a:ext cx="989901" cy="29757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Arrow: Down 48">
            <a:extLst>
              <a:ext uri="{FF2B5EF4-FFF2-40B4-BE49-F238E27FC236}">
                <a16:creationId xmlns:a16="http://schemas.microsoft.com/office/drawing/2014/main" xmlns="" id="{AF01C069-0EFB-43FF-99F9-72D9440B6125}"/>
              </a:ext>
            </a:extLst>
          </p:cNvPr>
          <p:cNvSpPr/>
          <p:nvPr/>
        </p:nvSpPr>
        <p:spPr>
          <a:xfrm>
            <a:off x="6168422" y="2023780"/>
            <a:ext cx="989901" cy="29530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Down 49">
            <a:extLst>
              <a:ext uri="{FF2B5EF4-FFF2-40B4-BE49-F238E27FC236}">
                <a16:creationId xmlns:a16="http://schemas.microsoft.com/office/drawing/2014/main" xmlns="" id="{5B20F25E-2451-4A3A-8361-9B109A98AD8B}"/>
              </a:ext>
            </a:extLst>
          </p:cNvPr>
          <p:cNvSpPr/>
          <p:nvPr/>
        </p:nvSpPr>
        <p:spPr>
          <a:xfrm>
            <a:off x="3674280" y="2037786"/>
            <a:ext cx="989901" cy="2939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785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fade">
                                      <p:cBhvr>
                                        <p:cTn id="15" dur="500"/>
                                        <p:tgtEl>
                                          <p:spTgt spid="4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fade">
                                      <p:cBhvr>
                                        <p:cTn id="18" dur="500"/>
                                        <p:tgtEl>
                                          <p:spTgt spid="5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fade">
                                      <p:cBhvr>
                                        <p:cTn id="21" dur="500"/>
                                        <p:tgtEl>
                                          <p:spTgt spid="4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fade">
                                      <p:cBhvr>
                                        <p:cTn id="24" dur="500"/>
                                        <p:tgtEl>
                                          <p:spTgt spid="4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2" grpId="0" animBg="1"/>
      <p:bldP spid="18" grpId="0" animBg="1"/>
      <p:bldP spid="47" grpId="0" animBg="1"/>
      <p:bldP spid="48" grpId="0" animBg="1"/>
      <p:bldP spid="49" grpId="0" animBg="1"/>
      <p:bldP spid="5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6549AD9B-2DF6-4A7A-A7BE-F50299052B59}"/>
              </a:ext>
            </a:extLst>
          </p:cNvPr>
          <p:cNvSpPr>
            <a:spLocks noGrp="1"/>
          </p:cNvSpPr>
          <p:nvPr>
            <p:ph type="title"/>
          </p:nvPr>
        </p:nvSpPr>
        <p:spPr>
          <a:xfrm>
            <a:off x="1626606" y="162825"/>
            <a:ext cx="9905998" cy="903975"/>
          </a:xfrm>
        </p:spPr>
        <p:txBody>
          <a:bodyPr/>
          <a:lstStyle/>
          <a:p>
            <a:r>
              <a:rPr lang="en-US" dirty="0"/>
              <a:t>Smartphone applications</a:t>
            </a:r>
          </a:p>
        </p:txBody>
      </p:sp>
      <p:sp>
        <p:nvSpPr>
          <p:cNvPr id="12" name="Content Placeholder 11">
            <a:extLst>
              <a:ext uri="{FF2B5EF4-FFF2-40B4-BE49-F238E27FC236}">
                <a16:creationId xmlns:a16="http://schemas.microsoft.com/office/drawing/2014/main" xmlns="" id="{9FCB473C-BD61-4808-B16A-38179FE649FC}"/>
              </a:ext>
            </a:extLst>
          </p:cNvPr>
          <p:cNvSpPr>
            <a:spLocks noGrp="1"/>
          </p:cNvSpPr>
          <p:nvPr>
            <p:ph sz="half" idx="1"/>
          </p:nvPr>
        </p:nvSpPr>
        <p:spPr>
          <a:xfrm>
            <a:off x="1141410" y="1294646"/>
            <a:ext cx="5902186" cy="5305330"/>
          </a:xfrm>
        </p:spPr>
        <p:txBody>
          <a:bodyPr>
            <a:normAutofit lnSpcReduction="10000"/>
          </a:bodyPr>
          <a:lstStyle/>
          <a:p>
            <a:pPr marL="0" indent="0">
              <a:buNone/>
            </a:pPr>
            <a:r>
              <a:rPr lang="en-US" sz="3500" b="1" dirty="0"/>
              <a:t>Features Leveraged</a:t>
            </a:r>
          </a:p>
          <a:p>
            <a:pPr lvl="1"/>
            <a:r>
              <a:rPr lang="en-US" sz="2400" dirty="0"/>
              <a:t>Computing Power</a:t>
            </a:r>
          </a:p>
          <a:p>
            <a:pPr lvl="1"/>
            <a:r>
              <a:rPr lang="en-US" sz="2400" dirty="0"/>
              <a:t>Access to the Internet</a:t>
            </a:r>
          </a:p>
          <a:p>
            <a:pPr lvl="1"/>
            <a:r>
              <a:rPr lang="en-US" sz="2400" dirty="0"/>
              <a:t>Location Awareness</a:t>
            </a:r>
          </a:p>
          <a:p>
            <a:pPr lvl="2"/>
            <a:r>
              <a:rPr lang="en-US" sz="2400" dirty="0"/>
              <a:t>GPS, Wi-Fi Location</a:t>
            </a:r>
          </a:p>
          <a:p>
            <a:pPr lvl="1"/>
            <a:r>
              <a:rPr lang="en-US" sz="2400" dirty="0"/>
              <a:t>Wireless Data Transfers</a:t>
            </a:r>
          </a:p>
          <a:p>
            <a:pPr lvl="2"/>
            <a:r>
              <a:rPr lang="en-US" sz="2400" dirty="0"/>
              <a:t>SMS Messaging, Emails</a:t>
            </a:r>
          </a:p>
          <a:p>
            <a:pPr lvl="1"/>
            <a:r>
              <a:rPr lang="en-US" sz="2400" dirty="0"/>
              <a:t>Video Capabilities</a:t>
            </a:r>
          </a:p>
          <a:p>
            <a:pPr lvl="2"/>
            <a:r>
              <a:rPr lang="en-US" sz="2400" dirty="0"/>
              <a:t>Stills, Recorder, Video Conferencing</a:t>
            </a:r>
          </a:p>
          <a:p>
            <a:pPr lvl="1"/>
            <a:r>
              <a:rPr lang="en-US" sz="2400" dirty="0"/>
              <a:t>Peripherals (via Bluetooth or other technology)</a:t>
            </a:r>
          </a:p>
          <a:p>
            <a:endParaRPr lang="en-US" dirty="0"/>
          </a:p>
        </p:txBody>
      </p:sp>
      <p:sp>
        <p:nvSpPr>
          <p:cNvPr id="13" name="Content Placeholder 12">
            <a:extLst>
              <a:ext uri="{FF2B5EF4-FFF2-40B4-BE49-F238E27FC236}">
                <a16:creationId xmlns:a16="http://schemas.microsoft.com/office/drawing/2014/main" xmlns="" id="{FD0E7F99-9086-4CC2-B726-562F4AF9DB58}"/>
              </a:ext>
            </a:extLst>
          </p:cNvPr>
          <p:cNvSpPr>
            <a:spLocks noGrp="1"/>
          </p:cNvSpPr>
          <p:nvPr>
            <p:ph sz="half" idx="2"/>
          </p:nvPr>
        </p:nvSpPr>
        <p:spPr>
          <a:xfrm>
            <a:off x="6681457" y="1294645"/>
            <a:ext cx="5196690" cy="5305329"/>
          </a:xfrm>
        </p:spPr>
        <p:txBody>
          <a:bodyPr>
            <a:normAutofit lnSpcReduction="10000"/>
          </a:bodyPr>
          <a:lstStyle/>
          <a:p>
            <a:pPr marL="0" lvl="1" indent="0">
              <a:buNone/>
            </a:pPr>
            <a:r>
              <a:rPr lang="en-US" sz="3200" b="1" dirty="0"/>
              <a:t>Ubiquity</a:t>
            </a:r>
          </a:p>
          <a:p>
            <a:pPr lvl="1"/>
            <a:r>
              <a:rPr lang="en-US" sz="2400" dirty="0"/>
              <a:t>81% Ownership Overall</a:t>
            </a:r>
          </a:p>
          <a:p>
            <a:pPr lvl="1"/>
            <a:r>
              <a:rPr lang="en-US" sz="2400" dirty="0"/>
              <a:t>96% - ages18-26</a:t>
            </a:r>
          </a:p>
          <a:p>
            <a:pPr lvl="1"/>
            <a:r>
              <a:rPr lang="en-US" sz="2400" dirty="0"/>
              <a:t>92% - ages 30-49</a:t>
            </a:r>
          </a:p>
          <a:p>
            <a:endParaRPr lang="en-US" dirty="0"/>
          </a:p>
        </p:txBody>
      </p:sp>
    </p:spTree>
    <p:extLst>
      <p:ext uri="{BB962C8B-B14F-4D97-AF65-F5344CB8AC3E}">
        <p14:creationId xmlns:p14="http://schemas.microsoft.com/office/powerpoint/2010/main" val="1647450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6549AD9B-2DF6-4A7A-A7BE-F50299052B59}"/>
              </a:ext>
            </a:extLst>
          </p:cNvPr>
          <p:cNvSpPr>
            <a:spLocks noGrp="1"/>
          </p:cNvSpPr>
          <p:nvPr>
            <p:ph type="title"/>
          </p:nvPr>
        </p:nvSpPr>
        <p:spPr>
          <a:xfrm>
            <a:off x="1216914" y="106790"/>
            <a:ext cx="9905998" cy="1478570"/>
          </a:xfrm>
        </p:spPr>
        <p:txBody>
          <a:bodyPr/>
          <a:lstStyle/>
          <a:p>
            <a:r>
              <a:rPr lang="en-US" dirty="0"/>
              <a:t>General functionality</a:t>
            </a:r>
          </a:p>
        </p:txBody>
      </p:sp>
      <p:sp>
        <p:nvSpPr>
          <p:cNvPr id="12" name="Content Placeholder 11">
            <a:extLst>
              <a:ext uri="{FF2B5EF4-FFF2-40B4-BE49-F238E27FC236}">
                <a16:creationId xmlns:a16="http://schemas.microsoft.com/office/drawing/2014/main" xmlns="" id="{9FCB473C-BD61-4808-B16A-38179FE649FC}"/>
              </a:ext>
            </a:extLst>
          </p:cNvPr>
          <p:cNvSpPr>
            <a:spLocks noGrp="1"/>
          </p:cNvSpPr>
          <p:nvPr>
            <p:ph idx="1"/>
          </p:nvPr>
        </p:nvSpPr>
        <p:spPr>
          <a:xfrm>
            <a:off x="1141412" y="1182848"/>
            <a:ext cx="9905999" cy="5568362"/>
          </a:xfrm>
        </p:spPr>
        <p:txBody>
          <a:bodyPr>
            <a:normAutofit/>
          </a:bodyPr>
          <a:lstStyle/>
          <a:p>
            <a:r>
              <a:rPr lang="en-US" dirty="0"/>
              <a:t>Remote Check-in (On demand, scheduled, or client initiated)</a:t>
            </a:r>
          </a:p>
          <a:p>
            <a:r>
              <a:rPr lang="en-US" dirty="0"/>
              <a:t>Location Tracking (Periodic or Continuous); (Tethered or Biometric)</a:t>
            </a:r>
          </a:p>
          <a:p>
            <a:r>
              <a:rPr lang="en-US" dirty="0"/>
              <a:t>Calendar Reminder / Platform for Prosocial Network Support</a:t>
            </a:r>
          </a:p>
          <a:p>
            <a:r>
              <a:rPr lang="en-US" dirty="0"/>
              <a:t>Can be Paired with Portable Breathalyzer </a:t>
            </a:r>
          </a:p>
          <a:p>
            <a:r>
              <a:rPr lang="en-US" dirty="0"/>
              <a:t>Positive Reinforcement Tool – Automated “Atta-boys” w/Gamification</a:t>
            </a:r>
          </a:p>
          <a:p>
            <a:r>
              <a:rPr lang="en-US" dirty="0"/>
              <a:t>Platform for Cross-Agency Case Management </a:t>
            </a:r>
          </a:p>
          <a:p>
            <a:r>
              <a:rPr lang="en-US" dirty="0"/>
              <a:t>Document Management </a:t>
            </a:r>
          </a:p>
          <a:p>
            <a:r>
              <a:rPr lang="en-US" dirty="0"/>
              <a:t>Video (PO meetings, treatment, virtual home visit)</a:t>
            </a:r>
          </a:p>
          <a:p>
            <a:r>
              <a:rPr lang="en-US" dirty="0"/>
              <a:t>Program Delivery (access to online CBT: substance abuse, mental health) </a:t>
            </a:r>
          </a:p>
          <a:p>
            <a:pPr marL="0" indent="0">
              <a:buNone/>
            </a:pPr>
            <a:endParaRPr lang="en-US" dirty="0"/>
          </a:p>
        </p:txBody>
      </p:sp>
    </p:spTree>
    <p:extLst>
      <p:ext uri="{BB962C8B-B14F-4D97-AF65-F5344CB8AC3E}">
        <p14:creationId xmlns:p14="http://schemas.microsoft.com/office/powerpoint/2010/main" val="2021609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C7B321-77F6-4256-AD03-8EB4AD6D33D4}"/>
              </a:ext>
            </a:extLst>
          </p:cNvPr>
          <p:cNvSpPr>
            <a:spLocks noGrp="1"/>
          </p:cNvSpPr>
          <p:nvPr>
            <p:ph type="title"/>
          </p:nvPr>
        </p:nvSpPr>
        <p:spPr>
          <a:xfrm>
            <a:off x="1141413" y="97818"/>
            <a:ext cx="9905998" cy="1478570"/>
          </a:xfrm>
        </p:spPr>
        <p:txBody>
          <a:bodyPr/>
          <a:lstStyle/>
          <a:p>
            <a:r>
              <a:rPr lang="en-US" dirty="0"/>
              <a:t>Benefits</a:t>
            </a:r>
          </a:p>
        </p:txBody>
      </p:sp>
      <p:sp>
        <p:nvSpPr>
          <p:cNvPr id="3" name="Content Placeholder 2">
            <a:extLst>
              <a:ext uri="{FF2B5EF4-FFF2-40B4-BE49-F238E27FC236}">
                <a16:creationId xmlns:a16="http://schemas.microsoft.com/office/drawing/2014/main" xmlns="" id="{20A78050-83E1-4A08-A559-999091CC132D}"/>
              </a:ext>
            </a:extLst>
          </p:cNvPr>
          <p:cNvSpPr>
            <a:spLocks noGrp="1"/>
          </p:cNvSpPr>
          <p:nvPr>
            <p:ph idx="1"/>
          </p:nvPr>
        </p:nvSpPr>
        <p:spPr>
          <a:xfrm>
            <a:off x="1141412" y="1333500"/>
            <a:ext cx="9905999" cy="5134412"/>
          </a:xfrm>
        </p:spPr>
        <p:txBody>
          <a:bodyPr>
            <a:normAutofit/>
          </a:bodyPr>
          <a:lstStyle/>
          <a:p>
            <a:r>
              <a:rPr lang="en-US" dirty="0"/>
              <a:t>Increased communication and connection with clients </a:t>
            </a:r>
          </a:p>
          <a:p>
            <a:r>
              <a:rPr lang="en-US" dirty="0"/>
              <a:t>Better (more open) communications?</a:t>
            </a:r>
          </a:p>
          <a:p>
            <a:r>
              <a:rPr lang="en-US" dirty="0"/>
              <a:t>More efficient (force multiplier)</a:t>
            </a:r>
          </a:p>
          <a:p>
            <a:r>
              <a:rPr lang="en-US" dirty="0"/>
              <a:t>No waiting room effect - Safer (COVID)</a:t>
            </a:r>
          </a:p>
          <a:p>
            <a:r>
              <a:rPr lang="en-US" dirty="0"/>
              <a:t>Quick ramp up and cost effective- COVID will impact budgets</a:t>
            </a:r>
          </a:p>
          <a:p>
            <a:r>
              <a:rPr lang="en-US" dirty="0"/>
              <a:t>Future proof? – updates are mainly software based – peripherals may be built-in to new phones (Samsung).</a:t>
            </a:r>
          </a:p>
          <a:p>
            <a:r>
              <a:rPr lang="en-US" dirty="0"/>
              <a:t>Transitional Platform  - Utah DOC example</a:t>
            </a:r>
          </a:p>
        </p:txBody>
      </p:sp>
    </p:spTree>
    <p:extLst>
      <p:ext uri="{BB962C8B-B14F-4D97-AF65-F5344CB8AC3E}">
        <p14:creationId xmlns:p14="http://schemas.microsoft.com/office/powerpoint/2010/main" val="38318255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2748</TotalTime>
  <Words>467</Words>
  <Application>Microsoft Macintosh PowerPoint</Application>
  <PresentationFormat>Widescreen</PresentationFormat>
  <Paragraphs>132</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Tahoma</vt:lpstr>
      <vt:lpstr>Trebuchet MS</vt:lpstr>
      <vt:lpstr>Tw Cen MT</vt:lpstr>
      <vt:lpstr>Circuit</vt:lpstr>
      <vt:lpstr>Supervision Technology in the Age of Coronavirus: Monitoring for Today and in the Future</vt:lpstr>
      <vt:lpstr>PowerPoint Presentation</vt:lpstr>
      <vt:lpstr>PowerPoint Presentation</vt:lpstr>
      <vt:lpstr>PowerPoint Presentation</vt:lpstr>
      <vt:lpstr>Tele-supervision in the COVID-19 age</vt:lpstr>
      <vt:lpstr>TELE-SUPERVISION (Not new)</vt:lpstr>
      <vt:lpstr>Smartphone applications</vt:lpstr>
      <vt:lpstr>General functionality</vt:lpstr>
      <vt:lpstr>Benefits</vt:lpstr>
      <vt:lpstr>Sampling of vendors</vt:lpstr>
      <vt:lpstr>APPA ISSUE PAPER</vt:lpstr>
      <vt:lpstr>Thank You For Joining Us!</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PANDEMIC</dc:title>
  <dc:creator>Joseph Russo</dc:creator>
  <cp:lastModifiedBy>Emma Montgomery</cp:lastModifiedBy>
  <cp:revision>36</cp:revision>
  <dcterms:created xsi:type="dcterms:W3CDTF">2020-07-06T19:01:28Z</dcterms:created>
  <dcterms:modified xsi:type="dcterms:W3CDTF">2020-07-13T11:08:32Z</dcterms:modified>
</cp:coreProperties>
</file>